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525" r:id="rId2"/>
    <p:sldId id="280" r:id="rId3"/>
    <p:sldId id="324" r:id="rId4"/>
    <p:sldId id="305" r:id="rId5"/>
    <p:sldId id="1153" r:id="rId6"/>
    <p:sldId id="1154" r:id="rId7"/>
    <p:sldId id="315" r:id="rId8"/>
    <p:sldId id="1155" r:id="rId9"/>
    <p:sldId id="1157" r:id="rId10"/>
    <p:sldId id="332"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7" autoAdjust="0"/>
    <p:restoredTop sz="94660"/>
  </p:normalViewPr>
  <p:slideViewPr>
    <p:cSldViewPr snapToGrid="0">
      <p:cViewPr varScale="1">
        <p:scale>
          <a:sx n="99" d="100"/>
          <a:sy n="99" d="100"/>
        </p:scale>
        <p:origin x="8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F3FDB1-534B-4F6D-9C57-2C8ACE96D41C}" type="datetimeFigureOut">
              <a:rPr kumimoji="1" lang="ja-JP" altLang="en-US" smtClean="0"/>
              <a:t>2023/7/5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DADC9-4FB2-4C14-B54A-24BB94DBC0E7}" type="slidenum">
              <a:rPr kumimoji="1" lang="ja-JP" altLang="en-US" smtClean="0"/>
              <a:t>‹#›</a:t>
            </a:fld>
            <a:endParaRPr kumimoji="1" lang="ja-JP" altLang="en-US"/>
          </a:p>
        </p:txBody>
      </p:sp>
    </p:spTree>
    <p:extLst>
      <p:ext uri="{BB962C8B-B14F-4D97-AF65-F5344CB8AC3E}">
        <p14:creationId xmlns:p14="http://schemas.microsoft.com/office/powerpoint/2010/main" val="2812059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A22B0-06E9-4E34-B2E3-E7F34BA37E4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日付プレースホルダー 4"/>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59049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A22B0-06E9-4E34-B2E3-E7F34BA37E4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80993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A22B0-06E9-4E34-B2E3-E7F34BA37E4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9853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A22B0-06E9-4E34-B2E3-E7F34BA37E4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3136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日付プレースホルダー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A22B0-06E9-4E34-B2E3-E7F34BA37E4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7830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A22B0-06E9-4E34-B2E3-E7F34BA37E4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39916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A22B0-06E9-4E34-B2E3-E7F34BA37E4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2686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日付プレースホルダー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A22B0-06E9-4E34-B2E3-E7F34BA37E4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4188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A22B0-06E9-4E34-B2E3-E7F34BA37E4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6380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EA22B0-06E9-4E34-B2E3-E7F34BA37E40}"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6502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068D86B-1B0A-4657-83FE-2D5C18E4E0BA}" type="datetime1">
              <a:rPr kumimoji="1" lang="ja-JP" altLang="en-US" smtClean="0"/>
              <a:t>2023/7/5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509F3A-B194-4725-829A-D0B781C5271C}" type="slidenum">
              <a:rPr kumimoji="1" lang="ja-JP" altLang="en-US" smtClean="0"/>
              <a:t>‹#›</a:t>
            </a:fld>
            <a:endParaRPr kumimoji="1" lang="ja-JP" alt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82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ED2CEE-0F24-46BF-8A93-11D68BBFEC72}" type="datetime1">
              <a:rPr kumimoji="1" lang="ja-JP" altLang="en-US" smtClean="0"/>
              <a:t>2023/7/5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509F3A-B194-4725-829A-D0B781C5271C}" type="slidenum">
              <a:rPr kumimoji="1" lang="ja-JP" altLang="en-US" smtClean="0"/>
              <a:t>‹#›</a:t>
            </a:fld>
            <a:endParaRPr kumimoji="1" lang="ja-JP" altLang="en-US"/>
          </a:p>
        </p:txBody>
      </p:sp>
    </p:spTree>
    <p:extLst>
      <p:ext uri="{BB962C8B-B14F-4D97-AF65-F5344CB8AC3E}">
        <p14:creationId xmlns:p14="http://schemas.microsoft.com/office/powerpoint/2010/main" val="215088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2DE1BD-0BC0-4924-9F39-7F94DB59A106}" type="datetime1">
              <a:rPr kumimoji="1" lang="ja-JP" altLang="en-US" smtClean="0"/>
              <a:t>2023/7/5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509F3A-B194-4725-829A-D0B781C5271C}" type="slidenum">
              <a:rPr kumimoji="1" lang="ja-JP" altLang="en-US" smtClean="0"/>
              <a:t>‹#›</a:t>
            </a:fld>
            <a:endParaRPr kumimoji="1" lang="ja-JP" altLang="en-US"/>
          </a:p>
        </p:txBody>
      </p:sp>
    </p:spTree>
    <p:extLst>
      <p:ext uri="{BB962C8B-B14F-4D97-AF65-F5344CB8AC3E}">
        <p14:creationId xmlns:p14="http://schemas.microsoft.com/office/powerpoint/2010/main" val="409087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418635-B3C9-4A7B-B0A7-46C2C4BC97B1}" type="datetime1">
              <a:rPr kumimoji="1" lang="ja-JP" altLang="en-US" smtClean="0"/>
              <a:t>2023/7/5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509F3A-B194-4725-829A-D0B781C5271C}" type="slidenum">
              <a:rPr kumimoji="1" lang="ja-JP" altLang="en-US" smtClean="0"/>
              <a:t>‹#›</a:t>
            </a:fld>
            <a:endParaRPr kumimoji="1" lang="ja-JP" altLang="en-US"/>
          </a:p>
        </p:txBody>
      </p:sp>
    </p:spTree>
    <p:extLst>
      <p:ext uri="{BB962C8B-B14F-4D97-AF65-F5344CB8AC3E}">
        <p14:creationId xmlns:p14="http://schemas.microsoft.com/office/powerpoint/2010/main" val="84642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C97A312-6B8C-460F-83C1-3067320C98FE}" type="datetime1">
              <a:rPr kumimoji="1" lang="ja-JP" altLang="en-US" smtClean="0"/>
              <a:t>2023/7/5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8509F3A-B194-4725-829A-D0B781C5271C}" type="slidenum">
              <a:rPr kumimoji="1" lang="ja-JP" altLang="en-US" smtClean="0"/>
              <a:t>‹#›</a:t>
            </a:fld>
            <a:endParaRPr kumimoji="1" lang="ja-JP" alt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30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84822D-3C6E-46FD-BE8C-67FB8C1A8B80}" type="datetime1">
              <a:rPr kumimoji="1" lang="ja-JP" altLang="en-US" smtClean="0"/>
              <a:t>2023/7/5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509F3A-B194-4725-829A-D0B781C5271C}" type="slidenum">
              <a:rPr kumimoji="1" lang="ja-JP" altLang="en-US" smtClean="0"/>
              <a:t>‹#›</a:t>
            </a:fld>
            <a:endParaRPr kumimoji="1" lang="ja-JP" altLang="en-US"/>
          </a:p>
        </p:txBody>
      </p:sp>
    </p:spTree>
    <p:extLst>
      <p:ext uri="{BB962C8B-B14F-4D97-AF65-F5344CB8AC3E}">
        <p14:creationId xmlns:p14="http://schemas.microsoft.com/office/powerpoint/2010/main" val="366291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EB33965-2917-49A5-A356-7419A668C399}" type="datetime1">
              <a:rPr kumimoji="1" lang="ja-JP" altLang="en-US" smtClean="0"/>
              <a:t>2023/7/5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8509F3A-B194-4725-829A-D0B781C5271C}" type="slidenum">
              <a:rPr kumimoji="1" lang="ja-JP" altLang="en-US" smtClean="0"/>
              <a:t>‹#›</a:t>
            </a:fld>
            <a:endParaRPr kumimoji="1" lang="ja-JP" altLang="en-US"/>
          </a:p>
        </p:txBody>
      </p:sp>
    </p:spTree>
    <p:extLst>
      <p:ext uri="{BB962C8B-B14F-4D97-AF65-F5344CB8AC3E}">
        <p14:creationId xmlns:p14="http://schemas.microsoft.com/office/powerpoint/2010/main" val="2875277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B85F95-614C-44E7-8D3D-CCE9C764F35F}" type="datetime1">
              <a:rPr kumimoji="1" lang="ja-JP" altLang="en-US" smtClean="0"/>
              <a:t>2023/7/5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8509F3A-B194-4725-829A-D0B781C5271C}" type="slidenum">
              <a:rPr kumimoji="1" lang="ja-JP" altLang="en-US" smtClean="0"/>
              <a:t>‹#›</a:t>
            </a:fld>
            <a:endParaRPr kumimoji="1" lang="ja-JP" altLang="en-US"/>
          </a:p>
        </p:txBody>
      </p:sp>
    </p:spTree>
    <p:extLst>
      <p:ext uri="{BB962C8B-B14F-4D97-AF65-F5344CB8AC3E}">
        <p14:creationId xmlns:p14="http://schemas.microsoft.com/office/powerpoint/2010/main" val="55419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758F6C7-A4B7-4E2D-BE39-8C421966BED5}" type="datetime1">
              <a:rPr kumimoji="1" lang="ja-JP" altLang="en-US" smtClean="0"/>
              <a:t>2023/7/5</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F8509F3A-B194-4725-829A-D0B781C5271C}" type="slidenum">
              <a:rPr kumimoji="1" lang="ja-JP" altLang="en-US" smtClean="0"/>
              <a:t>‹#›</a:t>
            </a:fld>
            <a:endParaRPr kumimoji="1" lang="ja-JP" altLang="en-US"/>
          </a:p>
        </p:txBody>
      </p:sp>
    </p:spTree>
    <p:extLst>
      <p:ext uri="{BB962C8B-B14F-4D97-AF65-F5344CB8AC3E}">
        <p14:creationId xmlns:p14="http://schemas.microsoft.com/office/powerpoint/2010/main" val="314211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4B717822-84C3-4031-B1AA-E57CB7CCDC24}" type="datetime1">
              <a:rPr kumimoji="1" lang="ja-JP" altLang="en-US" smtClean="0"/>
              <a:t>2023/7/5</a:t>
            </a:fld>
            <a:endParaRPr kumimoji="1" lang="ja-JP" alt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8509F3A-B194-4725-829A-D0B781C5271C}" type="slidenum">
              <a:rPr kumimoji="1" lang="ja-JP" altLang="en-US" smtClean="0"/>
              <a:t>‹#›</a:t>
            </a:fld>
            <a:endParaRPr kumimoji="1" lang="ja-JP" altLang="en-US"/>
          </a:p>
        </p:txBody>
      </p:sp>
    </p:spTree>
    <p:extLst>
      <p:ext uri="{BB962C8B-B14F-4D97-AF65-F5344CB8AC3E}">
        <p14:creationId xmlns:p14="http://schemas.microsoft.com/office/powerpoint/2010/main" val="40244951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7AFB13-7955-4B38-8553-322B872ECE5E}" type="datetime1">
              <a:rPr kumimoji="1" lang="ja-JP" altLang="en-US" smtClean="0"/>
              <a:t>2023/7/5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8509F3A-B194-4725-829A-D0B781C5271C}" type="slidenum">
              <a:rPr kumimoji="1" lang="ja-JP" altLang="en-US" smtClean="0"/>
              <a:t>‹#›</a:t>
            </a:fld>
            <a:endParaRPr kumimoji="1" lang="ja-JP" altLang="en-US"/>
          </a:p>
        </p:txBody>
      </p:sp>
    </p:spTree>
    <p:extLst>
      <p:ext uri="{BB962C8B-B14F-4D97-AF65-F5344CB8AC3E}">
        <p14:creationId xmlns:p14="http://schemas.microsoft.com/office/powerpoint/2010/main" val="411701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900">
                <a:solidFill>
                  <a:srgbClr val="FFFFFF"/>
                </a:solidFill>
              </a:defRPr>
            </a:lvl1pPr>
          </a:lstStyle>
          <a:p>
            <a:fld id="{4B717822-84C3-4031-B1AA-E57CB7CCDC24}" type="datetime1">
              <a:rPr kumimoji="1" lang="ja-JP" altLang="en-US" smtClean="0"/>
              <a:t>2023/7/5</a:t>
            </a:fld>
            <a:endParaRPr kumimoji="1" lang="ja-JP" alt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F8509F3A-B194-4725-829A-D0B781C5271C}"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709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marL="811213" indent="-811213" algn="ctr"/>
            <a:r>
              <a:rPr lang="ja-JP" altLang="en-US" sz="4800" dirty="0"/>
              <a:t>２．医薬品医療機器等法</a:t>
            </a:r>
            <a:br>
              <a:rPr lang="en-US" altLang="ja-JP" sz="4800" dirty="0"/>
            </a:br>
            <a:r>
              <a:rPr lang="ja-JP" altLang="en-US" sz="4800" dirty="0"/>
              <a:t>の改正について</a:t>
            </a:r>
          </a:p>
        </p:txBody>
      </p:sp>
      <p:sp>
        <p:nvSpPr>
          <p:cNvPr id="4" name="スライド番号プレースホルダー 3"/>
          <p:cNvSpPr>
            <a:spLocks noGrp="1"/>
          </p:cNvSpPr>
          <p:nvPr>
            <p:ph type="sldNum" sz="quarter" idx="12"/>
          </p:nvPr>
        </p:nvSpPr>
        <p:spPr/>
        <p:txBody>
          <a:bodyPr/>
          <a:lstStyle/>
          <a:p>
            <a:pPr defTabSz="457200"/>
            <a:fld id="{F8509F3A-B194-4725-829A-D0B781C5271C}" type="slidenum">
              <a:rPr lang="ja-JP" altLang="en-US">
                <a:latin typeface="Calibri" panose="020F0502020204030204"/>
                <a:ea typeface="ＭＳ Ｐゴシック" panose="020B0600070205080204" pitchFamily="50" charset="-128"/>
              </a:rPr>
              <a:pPr defTabSz="457200"/>
              <a:t>1</a:t>
            </a:fld>
            <a:endParaRPr lang="ja-JP" altLang="en-US">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529584273"/>
      </p:ext>
    </p:extLst>
  </p:cSld>
  <p:clrMapOvr>
    <a:masterClrMapping/>
  </p:clrMapOvr>
  <mc:AlternateContent xmlns:mc="http://schemas.openxmlformats.org/markup-compatibility/2006" xmlns:p14="http://schemas.microsoft.com/office/powerpoint/2010/main">
    <mc:Choice Requires="p14">
      <p:transition spd="slow" p14:dur="2000" advTm="25064"/>
    </mc:Choice>
    <mc:Fallback xmlns="">
      <p:transition spd="slow" advTm="2506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1868376" y="394295"/>
            <a:ext cx="8455249" cy="415498"/>
          </a:xfrm>
          <a:prstGeom prst="rect">
            <a:avLst/>
          </a:prstGeom>
          <a:solidFill>
            <a:schemeClr val="accent1">
              <a:lumMod val="75000"/>
            </a:schemeClr>
          </a:solidFill>
        </p:spPr>
        <p:txBody>
          <a:bodyPr wrap="square" rtlCol="0">
            <a:spAutoFit/>
          </a:bodyPr>
          <a:lstStyle/>
          <a:p>
            <a:pPr defTabSz="457200"/>
            <a:r>
              <a:rPr kumimoji="0" lang="ja-JP" altLang="en-US" sz="2100" dirty="0">
                <a:solidFill>
                  <a:prstClr val="white"/>
                </a:solidFill>
                <a:latin typeface="Calibri" panose="020F0502020204030204"/>
                <a:ea typeface="ＭＳ Ｐゴシック" panose="020B0600070205080204" pitchFamily="50" charset="-128"/>
              </a:rPr>
              <a:t>施行スケジュール</a:t>
            </a:r>
            <a:endParaRPr lang="ja-JP" altLang="en-US" sz="2100" dirty="0">
              <a:solidFill>
                <a:prstClr val="white"/>
              </a:solidFill>
              <a:latin typeface="Calibri" panose="020F0502020204030204"/>
              <a:ea typeface="ＭＳ Ｐゴシック" panose="020B0600070205080204" pitchFamily="50" charset="-128"/>
            </a:endParaRPr>
          </a:p>
        </p:txBody>
      </p:sp>
      <p:sp>
        <p:nvSpPr>
          <p:cNvPr id="33" name="コンテンツ プレースホルダー 2"/>
          <p:cNvSpPr txBox="1">
            <a:spLocks/>
          </p:cNvSpPr>
          <p:nvPr/>
        </p:nvSpPr>
        <p:spPr>
          <a:xfrm>
            <a:off x="2135561" y="4082703"/>
            <a:ext cx="7492503" cy="2016224"/>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Clr>
                <a:srgbClr val="BD582C"/>
              </a:buClr>
              <a:buNone/>
            </a:pPr>
            <a:r>
              <a:rPr lang="ja-JP" altLang="en-US" sz="1600" b="1" dirty="0">
                <a:solidFill>
                  <a:srgbClr val="637052"/>
                </a:solidFill>
                <a:latin typeface="ＭＳ Ｐゴシック" panose="020B0600070205080204" pitchFamily="50" charset="-128"/>
                <a:ea typeface="ＭＳ Ｐゴシック" panose="020B0600070205080204" pitchFamily="50" charset="-128"/>
              </a:rPr>
              <a:t>・添付文書の電子的提供の原則化　＜法第６８条の２、法第６８条の２の２関係＞</a:t>
            </a:r>
            <a:endParaRPr lang="en-US" altLang="ja-JP" sz="1600" b="1" dirty="0">
              <a:solidFill>
                <a:srgbClr val="637052"/>
              </a:solidFill>
              <a:latin typeface="ＭＳ Ｐゴシック" panose="020B0600070205080204" pitchFamily="50" charset="-128"/>
              <a:ea typeface="ＭＳ Ｐゴシック" panose="020B0600070205080204" pitchFamily="50" charset="-128"/>
            </a:endParaRPr>
          </a:p>
          <a:p>
            <a:pPr marL="0" indent="0">
              <a:buClr>
                <a:srgbClr val="BD582C"/>
              </a:buClr>
              <a:buNone/>
            </a:pPr>
            <a:r>
              <a:rPr lang="ja-JP" altLang="en-US" sz="1600" b="1" dirty="0">
                <a:solidFill>
                  <a:srgbClr val="637052"/>
                </a:solidFill>
                <a:latin typeface="ＭＳ Ｐゴシック" panose="020B0600070205080204" pitchFamily="50" charset="-128"/>
                <a:ea typeface="ＭＳ Ｐゴシック" panose="020B0600070205080204" pitchFamily="50" charset="-128"/>
              </a:rPr>
              <a:t>　　</a:t>
            </a:r>
            <a:r>
              <a:rPr lang="ja-JP" altLang="en-US" sz="1600" dirty="0">
                <a:solidFill>
                  <a:srgbClr val="637052"/>
                </a:solidFill>
                <a:latin typeface="ＭＳ Ｐゴシック" panose="020B0600070205080204" pitchFamily="50" charset="-128"/>
                <a:ea typeface="ＭＳ Ｐゴシック" panose="020B0600070205080204" pitchFamily="50" charset="-128"/>
              </a:rPr>
              <a:t>施行日：令和３年８月１日　 経過措置期間：なし</a:t>
            </a:r>
            <a:endParaRPr lang="en-US" altLang="ja-JP" sz="1600" b="1" dirty="0">
              <a:solidFill>
                <a:srgbClr val="637052"/>
              </a:solidFill>
              <a:latin typeface="ＭＳ Ｐゴシック" panose="020B0600070205080204" pitchFamily="50" charset="-128"/>
              <a:ea typeface="ＭＳ Ｐゴシック" panose="020B0600070205080204" pitchFamily="50" charset="-128"/>
            </a:endParaRPr>
          </a:p>
          <a:p>
            <a:pPr marL="0" indent="0">
              <a:buClr>
                <a:srgbClr val="BD582C"/>
              </a:buClr>
              <a:buNone/>
            </a:pPr>
            <a:r>
              <a:rPr lang="ja-JP" altLang="en-US" sz="1600" b="1" dirty="0">
                <a:solidFill>
                  <a:srgbClr val="637052"/>
                </a:solidFill>
                <a:latin typeface="ＭＳ Ｐゴシック" panose="020B0600070205080204" pitchFamily="50" charset="-128"/>
                <a:ea typeface="ＭＳ Ｐゴシック" panose="020B0600070205080204" pitchFamily="50" charset="-128"/>
              </a:rPr>
              <a:t>・注意事項等情報を入手するための符号等の記載　＜法第６３条の２関係＞</a:t>
            </a:r>
            <a:endParaRPr lang="en-US" altLang="ja-JP" sz="1600" b="1" dirty="0">
              <a:solidFill>
                <a:srgbClr val="637052"/>
              </a:solidFill>
              <a:latin typeface="ＭＳ Ｐゴシック" panose="020B0600070205080204" pitchFamily="50" charset="-128"/>
              <a:ea typeface="ＭＳ Ｐゴシック" panose="020B0600070205080204" pitchFamily="50" charset="-128"/>
            </a:endParaRPr>
          </a:p>
          <a:p>
            <a:pPr marL="0" indent="0">
              <a:buClr>
                <a:srgbClr val="BD582C"/>
              </a:buClr>
              <a:buNone/>
            </a:pPr>
            <a:r>
              <a:rPr lang="ja-JP" altLang="en-US" sz="1600" dirty="0">
                <a:solidFill>
                  <a:srgbClr val="637052"/>
                </a:solidFill>
                <a:latin typeface="ＭＳ Ｐゴシック" panose="020B0600070205080204" pitchFamily="50" charset="-128"/>
                <a:ea typeface="ＭＳ Ｐゴシック" panose="020B0600070205080204" pitchFamily="50" charset="-128"/>
              </a:rPr>
              <a:t>　　施行日：令和３年 ８月１日　 経過措置期間：令和５年７月３１日まで</a:t>
            </a:r>
            <a:endParaRPr lang="en-US" altLang="ja-JP" sz="1600" b="1" dirty="0">
              <a:solidFill>
                <a:srgbClr val="637052"/>
              </a:solidFill>
              <a:latin typeface="ＭＳ Ｐゴシック" panose="020B0600070205080204" pitchFamily="50" charset="-128"/>
              <a:ea typeface="ＭＳ Ｐゴシック" panose="020B0600070205080204" pitchFamily="50" charset="-128"/>
            </a:endParaRPr>
          </a:p>
          <a:p>
            <a:pPr marL="0" indent="0">
              <a:buClr>
                <a:srgbClr val="BD582C"/>
              </a:buClr>
              <a:buNone/>
            </a:pPr>
            <a:r>
              <a:rPr lang="ja-JP" altLang="en-US" sz="1600" b="1" dirty="0">
                <a:solidFill>
                  <a:srgbClr val="637052"/>
                </a:solidFill>
                <a:latin typeface="ＭＳ Ｐゴシック" panose="020B0600070205080204" pitchFamily="50" charset="-128"/>
                <a:ea typeface="ＭＳ Ｐゴシック" panose="020B0600070205080204" pitchFamily="50" charset="-128"/>
              </a:rPr>
              <a:t>・トレーサビリティに関する符号の記載　＜法第６８条の２の５関係＞</a:t>
            </a:r>
            <a:endParaRPr lang="en-US" altLang="ja-JP" sz="1600" b="1" dirty="0">
              <a:solidFill>
                <a:srgbClr val="637052"/>
              </a:solidFill>
              <a:latin typeface="ＭＳ Ｐゴシック" panose="020B0600070205080204" pitchFamily="50" charset="-128"/>
              <a:ea typeface="ＭＳ Ｐゴシック" panose="020B0600070205080204" pitchFamily="50" charset="-128"/>
            </a:endParaRPr>
          </a:p>
          <a:p>
            <a:pPr marL="0" indent="0">
              <a:buClr>
                <a:srgbClr val="BD582C"/>
              </a:buClr>
              <a:buNone/>
            </a:pPr>
            <a:r>
              <a:rPr lang="ja-JP" altLang="en-US" sz="1600" dirty="0">
                <a:solidFill>
                  <a:srgbClr val="637052"/>
                </a:solidFill>
                <a:latin typeface="ＭＳ Ｐゴシック" panose="020B0600070205080204" pitchFamily="50" charset="-128"/>
                <a:ea typeface="ＭＳ Ｐゴシック" panose="020B0600070205080204" pitchFamily="50" charset="-128"/>
              </a:rPr>
              <a:t>　　施行日：令和４年１２月１日　 経過措置期間：なし 　</a:t>
            </a:r>
            <a:endParaRPr lang="en-US" altLang="ja-JP" sz="1600" b="1" dirty="0">
              <a:solidFill>
                <a:srgbClr val="000000"/>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defTabSz="457200"/>
            <a:fld id="{D57F1E4F-1CFF-5643-939E-217C01CDF565}" type="slidenum">
              <a:rPr kumimoji="0" lang="en-US">
                <a:latin typeface="Calibri" panose="020F0502020204030204"/>
              </a:rPr>
              <a:pPr defTabSz="457200"/>
              <a:t>10</a:t>
            </a:fld>
            <a:endParaRPr kumimoji="0" lang="en-US" dirty="0">
              <a:latin typeface="Calibri" panose="020F0502020204030204"/>
            </a:endParaRPr>
          </a:p>
        </p:txBody>
      </p:sp>
      <p:pic>
        <p:nvPicPr>
          <p:cNvPr id="28" name="図 27"/>
          <p:cNvPicPr>
            <a:picLocks noChangeAspect="1"/>
          </p:cNvPicPr>
          <p:nvPr/>
        </p:nvPicPr>
        <p:blipFill>
          <a:blip r:embed="rId3"/>
          <a:stretch>
            <a:fillRect/>
          </a:stretch>
        </p:blipFill>
        <p:spPr>
          <a:xfrm>
            <a:off x="1900884" y="1017233"/>
            <a:ext cx="8390231" cy="3065470"/>
          </a:xfrm>
          <a:prstGeom prst="rect">
            <a:avLst/>
          </a:prstGeom>
        </p:spPr>
      </p:pic>
    </p:spTree>
    <p:extLst>
      <p:ext uri="{BB962C8B-B14F-4D97-AF65-F5344CB8AC3E}">
        <p14:creationId xmlns:p14="http://schemas.microsoft.com/office/powerpoint/2010/main" val="677221476"/>
      </p:ext>
    </p:extLst>
  </p:cSld>
  <p:clrMapOvr>
    <a:masterClrMapping/>
  </p:clrMapOvr>
  <mc:AlternateContent xmlns:mc="http://schemas.openxmlformats.org/markup-compatibility/2006" xmlns:p14="http://schemas.microsoft.com/office/powerpoint/2010/main">
    <mc:Choice Requires="p14">
      <p:transition spd="slow" p14:dur="2000" advTm="80908"/>
    </mc:Choice>
    <mc:Fallback xmlns="">
      <p:transition spd="slow" advTm="8090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015047" y="310524"/>
            <a:ext cx="8161906" cy="5658922"/>
          </a:xfrm>
          <a:prstGeom prst="rect">
            <a:avLst/>
          </a:prstGeom>
        </p:spPr>
      </p:pic>
      <p:sp>
        <p:nvSpPr>
          <p:cNvPr id="3" name="テキスト ボックス 2"/>
          <p:cNvSpPr txBox="1"/>
          <p:nvPr/>
        </p:nvSpPr>
        <p:spPr>
          <a:xfrm>
            <a:off x="5663952" y="6056287"/>
            <a:ext cx="5112568" cy="253916"/>
          </a:xfrm>
          <a:prstGeom prst="rect">
            <a:avLst/>
          </a:prstGeom>
          <a:noFill/>
        </p:spPr>
        <p:txBody>
          <a:bodyPr wrap="square" rtlCol="0">
            <a:spAutoFit/>
          </a:bodyPr>
          <a:lstStyle/>
          <a:p>
            <a:pPr defTabSz="457200"/>
            <a:r>
              <a:rPr kumimoji="0" lang="ja-JP" altLang="en-US" sz="1050" b="1" dirty="0">
                <a:solidFill>
                  <a:srgbClr val="000000"/>
                </a:solidFill>
                <a:latin typeface="ＭＳ ゴシック" panose="020B0609070205080204" pitchFamily="49" charset="-128"/>
                <a:ea typeface="ＭＳ ゴシック" panose="020B0609070205080204" pitchFamily="49" charset="-128"/>
              </a:rPr>
              <a:t>厚労省</a:t>
            </a:r>
            <a:r>
              <a:rPr kumimoji="0" lang="en-US" altLang="ja-JP" sz="1050" b="1" dirty="0">
                <a:solidFill>
                  <a:srgbClr val="000000"/>
                </a:solidFill>
                <a:latin typeface="ＭＳ ゴシック" panose="020B0609070205080204" pitchFamily="49" charset="-128"/>
                <a:ea typeface="ＭＳ ゴシック" panose="020B0609070205080204" pitchFamily="49" charset="-128"/>
              </a:rPr>
              <a:t>HP</a:t>
            </a:r>
            <a:r>
              <a:rPr kumimoji="0" lang="ja-JP" altLang="en-US" sz="1050" b="1" dirty="0">
                <a:solidFill>
                  <a:srgbClr val="000000"/>
                </a:solidFill>
                <a:latin typeface="ＭＳ ゴシック" panose="020B0609070205080204" pitchFamily="49" charset="-128"/>
                <a:ea typeface="ＭＳ ゴシック" panose="020B0609070205080204" pitchFamily="49" charset="-128"/>
              </a:rPr>
              <a:t>より（</a:t>
            </a:r>
            <a:r>
              <a:rPr kumimoji="0" lang="en-US" altLang="ja-JP" sz="1050" b="1" dirty="0">
                <a:solidFill>
                  <a:srgbClr val="000000"/>
                </a:solidFill>
                <a:latin typeface="ＭＳ ゴシック" panose="020B0609070205080204" pitchFamily="49" charset="-128"/>
                <a:ea typeface="ＭＳ ゴシック" panose="020B0609070205080204" pitchFamily="49" charset="-128"/>
              </a:rPr>
              <a:t>https://www.mhlw.go.jp/content/11120000/000665345.pdf</a:t>
            </a:r>
            <a:r>
              <a:rPr kumimoji="0" lang="ja-JP" altLang="en-US" sz="1050" b="1" dirty="0">
                <a:solidFill>
                  <a:srgbClr val="000000"/>
                </a:solidFill>
                <a:latin typeface="ＭＳ ゴシック" panose="020B0609070205080204" pitchFamily="49" charset="-128"/>
                <a:ea typeface="ＭＳ ゴシック" panose="020B0609070205080204" pitchFamily="49" charset="-128"/>
              </a:rPr>
              <a:t>）</a:t>
            </a:r>
            <a:endParaRPr kumimoji="0" lang="ja-JP" altLang="en-US" sz="1050" dirty="0">
              <a:solidFill>
                <a:srgbClr val="000000"/>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pPr defTabSz="457200"/>
            <a:fld id="{D57F1E4F-1CFF-5643-939E-217C01CDF565}" type="slidenum">
              <a:rPr kumimoji="0" lang="en-US">
                <a:latin typeface="Calibri" panose="020F0502020204030204"/>
              </a:rPr>
              <a:pPr defTabSz="457200"/>
              <a:t>2</a:t>
            </a:fld>
            <a:endParaRPr kumimoji="0" lang="en-US" dirty="0">
              <a:latin typeface="Calibri" panose="020F0502020204030204"/>
            </a:endParaRPr>
          </a:p>
        </p:txBody>
      </p:sp>
      <p:cxnSp>
        <p:nvCxnSpPr>
          <p:cNvPr id="5" name="直線コネクタ 4"/>
          <p:cNvCxnSpPr>
            <a:cxnSpLocks/>
          </p:cNvCxnSpPr>
          <p:nvPr/>
        </p:nvCxnSpPr>
        <p:spPr>
          <a:xfrm>
            <a:off x="2207568" y="2790194"/>
            <a:ext cx="54726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a:cxnSpLocks/>
          </p:cNvCxnSpPr>
          <p:nvPr/>
        </p:nvCxnSpPr>
        <p:spPr>
          <a:xfrm>
            <a:off x="2200074" y="2953976"/>
            <a:ext cx="45439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cxnSpLocks/>
          </p:cNvCxnSpPr>
          <p:nvPr/>
        </p:nvCxnSpPr>
        <p:spPr>
          <a:xfrm>
            <a:off x="2207568" y="4374467"/>
            <a:ext cx="61206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cxnSpLocks/>
          </p:cNvCxnSpPr>
          <p:nvPr/>
        </p:nvCxnSpPr>
        <p:spPr>
          <a:xfrm>
            <a:off x="2207568" y="4509120"/>
            <a:ext cx="34563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432530"/>
      </p:ext>
    </p:extLst>
  </p:cSld>
  <p:clrMapOvr>
    <a:masterClrMapping/>
  </p:clrMapOvr>
  <mc:AlternateContent xmlns:mc="http://schemas.openxmlformats.org/markup-compatibility/2006" xmlns:p14="http://schemas.microsoft.com/office/powerpoint/2010/main">
    <mc:Choice Requires="p14">
      <p:transition spd="slow" p14:dur="2000" advTm="27966"/>
    </mc:Choice>
    <mc:Fallback xmlns="">
      <p:transition spd="slow" advTm="2796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dirty="0"/>
              <a:t>医薬品医療機器等法の改正</a:t>
            </a:r>
          </a:p>
        </p:txBody>
      </p:sp>
      <p:sp>
        <p:nvSpPr>
          <p:cNvPr id="3" name="コンテンツ プレースホルダー 2"/>
          <p:cNvSpPr>
            <a:spLocks noGrp="1"/>
          </p:cNvSpPr>
          <p:nvPr>
            <p:ph idx="1"/>
          </p:nvPr>
        </p:nvSpPr>
        <p:spPr>
          <a:xfrm>
            <a:off x="1775521" y="2348880"/>
            <a:ext cx="8640959" cy="2989188"/>
          </a:xfrm>
        </p:spPr>
        <p:txBody>
          <a:bodyPr>
            <a:normAutofit/>
          </a:bodyPr>
          <a:lstStyle/>
          <a:p>
            <a:pPr>
              <a:buFont typeface="Wingdings" panose="05000000000000000000" pitchFamily="2" charset="2"/>
              <a:buChar char="Ø"/>
            </a:pPr>
            <a:r>
              <a:rPr lang="ja-JP" altLang="en-US" sz="2800" dirty="0">
                <a:solidFill>
                  <a:schemeClr val="tx1"/>
                </a:solidFill>
              </a:rPr>
              <a:t>添付文書の電子化について</a:t>
            </a:r>
            <a:endParaRPr lang="en-US" altLang="ja-JP" sz="2800" dirty="0">
              <a:solidFill>
                <a:schemeClr val="tx1"/>
              </a:solidFill>
            </a:endParaRPr>
          </a:p>
          <a:p>
            <a:pPr marL="0" indent="0">
              <a:buNone/>
            </a:pPr>
            <a:r>
              <a:rPr lang="ja-JP" altLang="en-US" sz="2800" dirty="0">
                <a:solidFill>
                  <a:schemeClr val="tx1"/>
                </a:solidFill>
              </a:rPr>
              <a:t>　（令和３年８月１日施行）</a:t>
            </a:r>
            <a:endParaRPr lang="en-US" altLang="ja-JP" sz="2800" dirty="0">
              <a:solidFill>
                <a:schemeClr val="tx1"/>
              </a:solidFill>
            </a:endParaRPr>
          </a:p>
          <a:p>
            <a:pPr marL="0" indent="0">
              <a:buNone/>
            </a:pPr>
            <a:endParaRPr lang="en-US" altLang="ja-JP" sz="2800" dirty="0">
              <a:solidFill>
                <a:schemeClr val="tx1"/>
              </a:solidFill>
            </a:endParaRPr>
          </a:p>
          <a:p>
            <a:pPr>
              <a:buFont typeface="Wingdings" panose="05000000000000000000" pitchFamily="2" charset="2"/>
              <a:buChar char="Ø"/>
            </a:pPr>
            <a:r>
              <a:rPr lang="ja-JP" altLang="en-US" sz="2800" dirty="0">
                <a:solidFill>
                  <a:schemeClr val="tx1"/>
                </a:solidFill>
              </a:rPr>
              <a:t>トレーサビリティ向上のためのバーコード表示について</a:t>
            </a:r>
            <a:endParaRPr lang="en-US" altLang="ja-JP" sz="2800" dirty="0">
              <a:solidFill>
                <a:schemeClr val="tx1"/>
              </a:solidFill>
            </a:endParaRPr>
          </a:p>
          <a:p>
            <a:pPr marL="0" indent="0">
              <a:buNone/>
            </a:pPr>
            <a:r>
              <a:rPr lang="ja-JP" altLang="en-US" sz="2800" dirty="0">
                <a:solidFill>
                  <a:schemeClr val="tx1"/>
                </a:solidFill>
              </a:rPr>
              <a:t>　（令和４年１２月１日施行）</a:t>
            </a:r>
            <a:endParaRPr lang="en-US" altLang="ja-JP" sz="2800" dirty="0">
              <a:solidFill>
                <a:schemeClr val="tx1"/>
              </a:solidFill>
            </a:endParaRPr>
          </a:p>
          <a:p>
            <a:endParaRPr lang="ja-JP" altLang="en-US" sz="2800" dirty="0">
              <a:solidFill>
                <a:schemeClr val="tx1"/>
              </a:solidFill>
            </a:endParaRPr>
          </a:p>
        </p:txBody>
      </p:sp>
      <p:sp>
        <p:nvSpPr>
          <p:cNvPr id="4" name="スライド番号プレースホルダー 3"/>
          <p:cNvSpPr>
            <a:spLocks noGrp="1"/>
          </p:cNvSpPr>
          <p:nvPr>
            <p:ph type="sldNum" sz="quarter" idx="12"/>
          </p:nvPr>
        </p:nvSpPr>
        <p:spPr/>
        <p:txBody>
          <a:bodyPr/>
          <a:lstStyle/>
          <a:p>
            <a:pPr defTabSz="457200"/>
            <a:fld id="{D57F1E4F-1CFF-5643-939E-217C01CDF565}" type="slidenum">
              <a:rPr kumimoji="0" lang="en-US">
                <a:latin typeface="Calibri" panose="020F0502020204030204"/>
              </a:rPr>
              <a:pPr defTabSz="457200"/>
              <a:t>3</a:t>
            </a:fld>
            <a:endParaRPr kumimoji="0" lang="en-US" dirty="0">
              <a:latin typeface="Calibri" panose="020F0502020204030204"/>
            </a:endParaRPr>
          </a:p>
        </p:txBody>
      </p:sp>
    </p:spTree>
    <p:extLst>
      <p:ext uri="{BB962C8B-B14F-4D97-AF65-F5344CB8AC3E}">
        <p14:creationId xmlns:p14="http://schemas.microsoft.com/office/powerpoint/2010/main" val="1572517927"/>
      </p:ext>
    </p:extLst>
  </p:cSld>
  <p:clrMapOvr>
    <a:masterClrMapping/>
  </p:clrMapOvr>
  <mc:AlternateContent xmlns:mc="http://schemas.openxmlformats.org/markup-compatibility/2006" xmlns:p14="http://schemas.microsoft.com/office/powerpoint/2010/main">
    <mc:Choice Requires="p14">
      <p:transition spd="slow" p14:dur="2000" advTm="27757"/>
    </mc:Choice>
    <mc:Fallback xmlns="">
      <p:transition spd="slow" advTm="2775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40721" y="2965073"/>
            <a:ext cx="8092643" cy="3091215"/>
          </a:xfrm>
          <a:prstGeom prst="rect">
            <a:avLst/>
          </a:prstGeom>
        </p:spPr>
      </p:pic>
      <p:sp>
        <p:nvSpPr>
          <p:cNvPr id="5" name="テキスト ボックス 4"/>
          <p:cNvSpPr txBox="1"/>
          <p:nvPr/>
        </p:nvSpPr>
        <p:spPr>
          <a:xfrm>
            <a:off x="1844794" y="564295"/>
            <a:ext cx="8455249" cy="415498"/>
          </a:xfrm>
          <a:prstGeom prst="rect">
            <a:avLst/>
          </a:prstGeom>
          <a:solidFill>
            <a:schemeClr val="accent1">
              <a:lumMod val="75000"/>
            </a:schemeClr>
          </a:solidFill>
        </p:spPr>
        <p:txBody>
          <a:bodyPr wrap="square" rtlCol="0">
            <a:spAutoFit/>
          </a:bodyPr>
          <a:lstStyle/>
          <a:p>
            <a:pPr defTabSz="457200"/>
            <a:r>
              <a:rPr kumimoji="0" lang="ja-JP" altLang="en-US" sz="2100" dirty="0">
                <a:solidFill>
                  <a:prstClr val="white"/>
                </a:solidFill>
                <a:latin typeface="Calibri" panose="020F0502020204030204"/>
                <a:ea typeface="ＭＳ Ｐゴシック" panose="020B0600070205080204" pitchFamily="50" charset="-128"/>
              </a:rPr>
              <a:t>添付文書の電子化について①</a:t>
            </a:r>
          </a:p>
        </p:txBody>
      </p:sp>
      <p:sp>
        <p:nvSpPr>
          <p:cNvPr id="9" name="コンテンツ プレースホルダー 2"/>
          <p:cNvSpPr txBox="1">
            <a:spLocks/>
          </p:cNvSpPr>
          <p:nvPr/>
        </p:nvSpPr>
        <p:spPr>
          <a:xfrm>
            <a:off x="1524001" y="1124744"/>
            <a:ext cx="9036495" cy="1305834"/>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a:buClr>
                <a:srgbClr val="BD582C"/>
              </a:buClr>
            </a:pPr>
            <a:r>
              <a:rPr lang="ja-JP" altLang="en-US" b="1" dirty="0">
                <a:solidFill>
                  <a:srgbClr val="000000"/>
                </a:solidFill>
                <a:latin typeface="ＭＳ Ｐゴシック" panose="020B0600070205080204" pitchFamily="50" charset="-128"/>
                <a:ea typeface="ＭＳ Ｐゴシック" panose="020B0600070205080204" pitchFamily="50" charset="-128"/>
              </a:rPr>
              <a:t>添付文書の同梱を廃止し、電子的方法（</a:t>
            </a:r>
            <a:r>
              <a:rPr lang="en-US" altLang="ja-JP" b="1" dirty="0">
                <a:solidFill>
                  <a:srgbClr val="000000"/>
                </a:solidFill>
                <a:latin typeface="ＭＳ Ｐゴシック" panose="020B0600070205080204" pitchFamily="50" charset="-128"/>
                <a:ea typeface="ＭＳ Ｐゴシック" panose="020B0600070205080204" pitchFamily="50" charset="-128"/>
              </a:rPr>
              <a:t>PMDA</a:t>
            </a:r>
            <a:r>
              <a:rPr lang="ja-JP" altLang="en-US" b="1" dirty="0">
                <a:solidFill>
                  <a:srgbClr val="000000"/>
                </a:solidFill>
                <a:latin typeface="ＭＳ Ｐゴシック" panose="020B0600070205080204" pitchFamily="50" charset="-128"/>
                <a:ea typeface="ＭＳ Ｐゴシック" panose="020B0600070205080204" pitchFamily="50" charset="-128"/>
              </a:rPr>
              <a:t>の</a:t>
            </a:r>
            <a:r>
              <a:rPr lang="en-US" altLang="ja-JP" b="1" dirty="0">
                <a:solidFill>
                  <a:srgbClr val="000000"/>
                </a:solidFill>
                <a:latin typeface="ＭＳ Ｐゴシック" panose="020B0600070205080204" pitchFamily="50" charset="-128"/>
                <a:ea typeface="ＭＳ Ｐゴシック" panose="020B0600070205080204" pitchFamily="50" charset="-128"/>
              </a:rPr>
              <a:t>HP</a:t>
            </a:r>
            <a:r>
              <a:rPr lang="ja-JP" altLang="en-US" b="1" dirty="0">
                <a:solidFill>
                  <a:srgbClr val="000000"/>
                </a:solidFill>
                <a:latin typeface="ＭＳ Ｐゴシック" panose="020B0600070205080204" pitchFamily="50" charset="-128"/>
                <a:ea typeface="ＭＳ Ｐゴシック" panose="020B0600070205080204" pitchFamily="50" charset="-128"/>
              </a:rPr>
              <a:t>掲載）による情報提供を基本とする</a:t>
            </a:r>
            <a:endParaRPr lang="en-US" altLang="ja-JP" b="1" dirty="0">
              <a:solidFill>
                <a:srgbClr val="000000"/>
              </a:solidFill>
              <a:latin typeface="ＭＳ Ｐゴシック" panose="020B0600070205080204" pitchFamily="50" charset="-128"/>
              <a:ea typeface="ＭＳ Ｐゴシック" panose="020B0600070205080204" pitchFamily="50" charset="-128"/>
            </a:endParaRPr>
          </a:p>
          <a:p>
            <a:pPr>
              <a:buClr>
                <a:srgbClr val="BD582C"/>
              </a:buClr>
            </a:pPr>
            <a:r>
              <a:rPr lang="ja-JP" altLang="en-US" b="1" dirty="0">
                <a:solidFill>
                  <a:srgbClr val="000000"/>
                </a:solidFill>
                <a:latin typeface="ＭＳ Ｐゴシック" panose="020B0600070205080204" pitchFamily="50" charset="-128"/>
                <a:ea typeface="ＭＳ Ｐゴシック" panose="020B0600070205080204" pitchFamily="50" charset="-128"/>
              </a:rPr>
              <a:t>消費者が直接購入する製品は、現行のまま紙媒体を同梱する</a:t>
            </a:r>
            <a:endParaRPr lang="en-US" altLang="ja-JP" b="1" dirty="0">
              <a:solidFill>
                <a:srgbClr val="000000"/>
              </a:solidFill>
              <a:latin typeface="ＭＳ Ｐゴシック" panose="020B0600070205080204" pitchFamily="50" charset="-128"/>
              <a:ea typeface="ＭＳ Ｐゴシック" panose="020B0600070205080204" pitchFamily="50" charset="-128"/>
            </a:endParaRPr>
          </a:p>
          <a:p>
            <a:pPr>
              <a:buClr>
                <a:srgbClr val="BD582C"/>
              </a:buClr>
            </a:pPr>
            <a:r>
              <a:rPr lang="ja-JP" altLang="en-US" b="1" dirty="0">
                <a:solidFill>
                  <a:srgbClr val="000000"/>
                </a:solidFill>
                <a:latin typeface="ＭＳ Ｐゴシック" panose="020B0600070205080204" pitchFamily="50" charset="-128"/>
                <a:ea typeface="ＭＳ Ｐゴシック" panose="020B0600070205080204" pitchFamily="50" charset="-128"/>
              </a:rPr>
              <a:t>最新の注意事項等情報へアクセス可能とする符号（バーコード）を製品の外箱等に表示することを義務化</a:t>
            </a:r>
            <a:endParaRPr lang="en-US" altLang="ja-JP" b="1" dirty="0">
              <a:solidFill>
                <a:srgbClr val="000000"/>
              </a:solidFill>
              <a:latin typeface="ＭＳ Ｐゴシック" panose="020B0600070205080204" pitchFamily="50" charset="-128"/>
              <a:ea typeface="ＭＳ Ｐゴシック" panose="020B0600070205080204" pitchFamily="50" charset="-128"/>
            </a:endParaRPr>
          </a:p>
          <a:p>
            <a:pPr>
              <a:buClr>
                <a:srgbClr val="BD582C"/>
              </a:buClr>
            </a:pPr>
            <a:r>
              <a:rPr lang="ja-JP" altLang="en-US" b="1" dirty="0">
                <a:solidFill>
                  <a:srgbClr val="000000"/>
                </a:solidFill>
                <a:latin typeface="ＭＳ Ｐゴシック" panose="020B0600070205080204" pitchFamily="50" charset="-128"/>
                <a:ea typeface="ＭＳ Ｐゴシック" panose="020B0600070205080204" pitchFamily="50" charset="-128"/>
              </a:rPr>
              <a:t>製造販売業者は、添付文書等情報を医療機関・薬局等に確実に届ける体制を構築する</a:t>
            </a:r>
            <a:endParaRPr lang="en-US" altLang="ja-JP" b="1" dirty="0">
              <a:solidFill>
                <a:srgbClr val="000000"/>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defTabSz="457200"/>
            <a:fld id="{D57F1E4F-1CFF-5643-939E-217C01CDF565}" type="slidenum">
              <a:rPr kumimoji="0" lang="en-US">
                <a:latin typeface="Calibri" panose="020F0502020204030204"/>
              </a:rPr>
              <a:pPr defTabSz="457200"/>
              <a:t>4</a:t>
            </a:fld>
            <a:endParaRPr kumimoji="0" lang="en-US" dirty="0">
              <a:latin typeface="Calibri" panose="020F0502020204030204"/>
            </a:endParaRPr>
          </a:p>
        </p:txBody>
      </p:sp>
      <p:sp>
        <p:nvSpPr>
          <p:cNvPr id="4" name="テキスト ボックス 3">
            <a:extLst>
              <a:ext uri="{FF2B5EF4-FFF2-40B4-BE49-F238E27FC236}">
                <a16:creationId xmlns:a16="http://schemas.microsoft.com/office/drawing/2014/main" id="{C85D77E8-7EAA-134A-4500-65B11FEECE26}"/>
              </a:ext>
            </a:extLst>
          </p:cNvPr>
          <p:cNvSpPr txBox="1"/>
          <p:nvPr/>
        </p:nvSpPr>
        <p:spPr>
          <a:xfrm>
            <a:off x="5663952" y="6056287"/>
            <a:ext cx="5112568" cy="253916"/>
          </a:xfrm>
          <a:prstGeom prst="rect">
            <a:avLst/>
          </a:prstGeom>
          <a:noFill/>
        </p:spPr>
        <p:txBody>
          <a:bodyPr wrap="square" rtlCol="0">
            <a:spAutoFit/>
          </a:bodyPr>
          <a:lstStyle/>
          <a:p>
            <a:pPr defTabSz="457200"/>
            <a:r>
              <a:rPr kumimoji="0" lang="ja-JP" altLang="en-US" sz="1050" b="1" dirty="0">
                <a:solidFill>
                  <a:srgbClr val="000000"/>
                </a:solidFill>
                <a:latin typeface="ＭＳ ゴシック" panose="020B0609070205080204" pitchFamily="49" charset="-128"/>
                <a:ea typeface="ＭＳ ゴシック" panose="020B0609070205080204" pitchFamily="49" charset="-128"/>
              </a:rPr>
              <a:t>厚労省</a:t>
            </a:r>
            <a:r>
              <a:rPr kumimoji="0" lang="en-US" altLang="ja-JP" sz="1050" b="1" dirty="0">
                <a:solidFill>
                  <a:srgbClr val="000000"/>
                </a:solidFill>
                <a:latin typeface="ＭＳ ゴシック" panose="020B0609070205080204" pitchFamily="49" charset="-128"/>
                <a:ea typeface="ＭＳ ゴシック" panose="020B0609070205080204" pitchFamily="49" charset="-128"/>
              </a:rPr>
              <a:t>HP</a:t>
            </a:r>
            <a:r>
              <a:rPr kumimoji="0" lang="ja-JP" altLang="en-US" sz="1050" b="1" dirty="0">
                <a:solidFill>
                  <a:srgbClr val="000000"/>
                </a:solidFill>
                <a:latin typeface="ＭＳ ゴシック" panose="020B0609070205080204" pitchFamily="49" charset="-128"/>
                <a:ea typeface="ＭＳ ゴシック" panose="020B0609070205080204" pitchFamily="49" charset="-128"/>
              </a:rPr>
              <a:t>より（</a:t>
            </a:r>
            <a:r>
              <a:rPr kumimoji="0" lang="en-US" altLang="ja-JP" sz="1050" b="1" dirty="0">
                <a:solidFill>
                  <a:srgbClr val="000000"/>
                </a:solidFill>
                <a:latin typeface="ＭＳ ゴシック" panose="020B0609070205080204" pitchFamily="49" charset="-128"/>
                <a:ea typeface="ＭＳ ゴシック" panose="020B0609070205080204" pitchFamily="49" charset="-128"/>
              </a:rPr>
              <a:t>https://www.mhlw.go.jp/content/11120000/000665345.pdf</a:t>
            </a:r>
            <a:r>
              <a:rPr kumimoji="0" lang="ja-JP" altLang="en-US" sz="1050" b="1" dirty="0">
                <a:solidFill>
                  <a:srgbClr val="000000"/>
                </a:solidFill>
                <a:latin typeface="ＭＳ ゴシック" panose="020B0609070205080204" pitchFamily="49" charset="-128"/>
                <a:ea typeface="ＭＳ ゴシック" panose="020B0609070205080204" pitchFamily="49" charset="-128"/>
              </a:rPr>
              <a:t>）</a:t>
            </a:r>
            <a:endParaRPr kumimoji="0" lang="ja-JP" altLang="en-US" sz="105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71505288"/>
      </p:ext>
    </p:extLst>
  </p:cSld>
  <p:clrMapOvr>
    <a:masterClrMapping/>
  </p:clrMapOvr>
  <mc:AlternateContent xmlns:mc="http://schemas.openxmlformats.org/markup-compatibility/2006" xmlns:p14="http://schemas.microsoft.com/office/powerpoint/2010/main">
    <mc:Choice Requires="p14">
      <p:transition spd="slow" p14:dur="2000" advTm="75916"/>
    </mc:Choice>
    <mc:Fallback xmlns="">
      <p:transition spd="slow" advTm="7591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8D47BA2-96EA-CA21-6BE8-428984DFEFCA}"/>
              </a:ext>
            </a:extLst>
          </p:cNvPr>
          <p:cNvPicPr>
            <a:picLocks noChangeAspect="1"/>
          </p:cNvPicPr>
          <p:nvPr/>
        </p:nvPicPr>
        <p:blipFill>
          <a:blip r:embed="rId3"/>
          <a:stretch>
            <a:fillRect/>
          </a:stretch>
        </p:blipFill>
        <p:spPr>
          <a:xfrm>
            <a:off x="4029535" y="4333450"/>
            <a:ext cx="6591300" cy="1990725"/>
          </a:xfrm>
          <a:prstGeom prst="rect">
            <a:avLst/>
          </a:prstGeom>
        </p:spPr>
      </p:pic>
      <p:sp>
        <p:nvSpPr>
          <p:cNvPr id="5" name="テキスト ボックス 4"/>
          <p:cNvSpPr txBox="1"/>
          <p:nvPr/>
        </p:nvSpPr>
        <p:spPr>
          <a:xfrm>
            <a:off x="1844794" y="564295"/>
            <a:ext cx="8455249" cy="415498"/>
          </a:xfrm>
          <a:prstGeom prst="rect">
            <a:avLst/>
          </a:prstGeom>
          <a:solidFill>
            <a:schemeClr val="accent1">
              <a:lumMod val="75000"/>
            </a:schemeClr>
          </a:solidFill>
        </p:spPr>
        <p:txBody>
          <a:bodyPr wrap="square" rtlCol="0">
            <a:spAutoFit/>
          </a:bodyPr>
          <a:lstStyle/>
          <a:p>
            <a:pPr defTabSz="457200"/>
            <a:r>
              <a:rPr kumimoji="0" lang="ja-JP" altLang="en-US" sz="2100" dirty="0">
                <a:solidFill>
                  <a:prstClr val="white"/>
                </a:solidFill>
                <a:latin typeface="Calibri" panose="020F0502020204030204"/>
                <a:ea typeface="ＭＳ Ｐゴシック" panose="020B0600070205080204" pitchFamily="50" charset="-128"/>
              </a:rPr>
              <a:t>添付文書の電子化について②</a:t>
            </a:r>
          </a:p>
        </p:txBody>
      </p:sp>
      <p:sp>
        <p:nvSpPr>
          <p:cNvPr id="9" name="コンテンツ プレースホルダー 2"/>
          <p:cNvSpPr txBox="1">
            <a:spLocks/>
          </p:cNvSpPr>
          <p:nvPr/>
        </p:nvSpPr>
        <p:spPr>
          <a:xfrm>
            <a:off x="1844794" y="1124744"/>
            <a:ext cx="8571687" cy="3312368"/>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Clr>
                <a:srgbClr val="BD582C"/>
              </a:buClr>
              <a:buNone/>
            </a:pPr>
            <a:r>
              <a:rPr lang="ja-JP" altLang="en-US" sz="1600" b="1" dirty="0">
                <a:solidFill>
                  <a:srgbClr val="000000"/>
                </a:solidFill>
                <a:latin typeface="ＭＳ Ｐゴシック" panose="020B0600070205080204" pitchFamily="50" charset="-128"/>
                <a:ea typeface="ＭＳ Ｐゴシック" panose="020B0600070205080204" pitchFamily="50" charset="-128"/>
              </a:rPr>
              <a:t>医薬品医療機器等法（容器等への符号等の記載）</a:t>
            </a:r>
            <a:endParaRPr lang="en-US" altLang="ja-JP" sz="1600" b="1" dirty="0">
              <a:solidFill>
                <a:srgbClr val="000000"/>
              </a:solidFill>
              <a:latin typeface="ＭＳ Ｐゴシック" panose="020B0600070205080204" pitchFamily="50" charset="-128"/>
              <a:ea typeface="ＭＳ Ｐゴシック" panose="020B0600070205080204" pitchFamily="50" charset="-128"/>
            </a:endParaRPr>
          </a:p>
          <a:p>
            <a:pPr marL="0" indent="0">
              <a:buClr>
                <a:srgbClr val="BD582C"/>
              </a:buClr>
              <a:buNone/>
            </a:pPr>
            <a:r>
              <a:rPr lang="ja-JP" altLang="en-US" sz="1600" b="1" dirty="0">
                <a:solidFill>
                  <a:srgbClr val="000000"/>
                </a:solidFill>
                <a:latin typeface="ＭＳ Ｐゴシック" panose="020B0600070205080204" pitchFamily="50" charset="-128"/>
                <a:ea typeface="ＭＳ Ｐゴシック" panose="020B0600070205080204" pitchFamily="50" charset="-128"/>
              </a:rPr>
              <a:t>第六十三条の二　医療機器（次項に規定する医療機器を除く。）は、その容器又は被包に、</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電子情報処理組織を使用する方法その他の情報通信の技術を使用する方法であつて厚生労働省令で定めるものにより</a:t>
            </a:r>
            <a:r>
              <a:rPr lang="ja-JP" altLang="en-US" sz="1600" b="1" dirty="0">
                <a:solidFill>
                  <a:srgbClr val="000000"/>
                </a:solidFill>
                <a:latin typeface="ＭＳ Ｐゴシック" panose="020B0600070205080204" pitchFamily="50" charset="-128"/>
                <a:ea typeface="ＭＳ Ｐゴシック" panose="020B0600070205080204" pitchFamily="50" charset="-128"/>
              </a:rPr>
              <a:t>、第六十八条の二第一項の規定により公表された同条第二項に規定する</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注意事項等情報を入手するために必要な番号、記号その他の符号</a:t>
            </a:r>
            <a:r>
              <a:rPr lang="ja-JP" altLang="en-US" sz="1600" b="1" dirty="0">
                <a:solidFill>
                  <a:srgbClr val="000000"/>
                </a:solidFill>
                <a:latin typeface="ＭＳ Ｐゴシック" panose="020B0600070205080204" pitchFamily="50" charset="-128"/>
                <a:ea typeface="ＭＳ Ｐゴシック" panose="020B0600070205080204" pitchFamily="50" charset="-128"/>
              </a:rPr>
              <a:t>が記載されていなければならない。ただし、厚生労働省令で別段の定めをしたときは、この限りではない。</a:t>
            </a:r>
            <a:endParaRPr lang="en-US" altLang="ja-JP" sz="1600" b="1" dirty="0">
              <a:solidFill>
                <a:srgbClr val="000000"/>
              </a:solidFill>
              <a:latin typeface="ＭＳ Ｐゴシック" panose="020B0600070205080204" pitchFamily="50" charset="-128"/>
              <a:ea typeface="ＭＳ Ｐゴシック" panose="020B0600070205080204" pitchFamily="50" charset="-128"/>
            </a:endParaRPr>
          </a:p>
          <a:p>
            <a:pPr marL="0" indent="0">
              <a:buClr>
                <a:srgbClr val="BD582C"/>
              </a:buClr>
              <a:buNone/>
            </a:pPr>
            <a:endParaRPr lang="en-US" altLang="ja-JP" sz="1600" b="1" dirty="0">
              <a:solidFill>
                <a:srgbClr val="000000"/>
              </a:solidFill>
              <a:latin typeface="ＭＳ Ｐゴシック" panose="020B0600070205080204" pitchFamily="50" charset="-128"/>
              <a:ea typeface="ＭＳ Ｐゴシック" panose="020B0600070205080204" pitchFamily="50" charset="-128"/>
            </a:endParaRPr>
          </a:p>
          <a:p>
            <a:pPr marL="0" indent="0">
              <a:buClr>
                <a:srgbClr val="BD582C"/>
              </a:buClr>
              <a:buNone/>
            </a:pPr>
            <a:r>
              <a:rPr lang="ja-JP" altLang="en-US" sz="1600" b="1" dirty="0">
                <a:solidFill>
                  <a:srgbClr val="000000"/>
                </a:solidFill>
                <a:latin typeface="ＭＳ Ｐゴシック" panose="020B0600070205080204" pitchFamily="50" charset="-128"/>
                <a:ea typeface="ＭＳ Ｐゴシック" panose="020B0600070205080204" pitchFamily="50" charset="-128"/>
              </a:rPr>
              <a:t>２　</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主として一般消費者の生活の用に供されることが目的</a:t>
            </a:r>
            <a:r>
              <a:rPr lang="ja-JP" altLang="en-US" sz="1600" b="1" dirty="0">
                <a:solidFill>
                  <a:srgbClr val="000000"/>
                </a:solidFill>
                <a:latin typeface="ＭＳ Ｐゴシック" panose="020B0600070205080204" pitchFamily="50" charset="-128"/>
                <a:ea typeface="ＭＳ Ｐゴシック" panose="020B0600070205080204" pitchFamily="50" charset="-128"/>
              </a:rPr>
              <a:t>とされている医療機器その他の厚生労働省令で定める医療機器は、これに</a:t>
            </a:r>
            <a:r>
              <a:rPr lang="ja-JP" altLang="en-US" sz="1600" b="1" u="sng" dirty="0">
                <a:solidFill>
                  <a:srgbClr val="FF0000"/>
                </a:solidFill>
                <a:latin typeface="ＭＳ Ｐゴシック" panose="020B0600070205080204" pitchFamily="50" charset="-128"/>
                <a:ea typeface="ＭＳ Ｐゴシック" panose="020B0600070205080204" pitchFamily="50" charset="-128"/>
              </a:rPr>
              <a:t>添付する文書又はその容器若しくは被包</a:t>
            </a:r>
            <a:r>
              <a:rPr lang="ja-JP" altLang="en-US" sz="1600" b="1" dirty="0">
                <a:solidFill>
                  <a:srgbClr val="000000"/>
                </a:solidFill>
                <a:latin typeface="ＭＳ Ｐゴシック" panose="020B0600070205080204" pitchFamily="50" charset="-128"/>
                <a:ea typeface="ＭＳ Ｐゴシック" panose="020B0600070205080204" pitchFamily="50" charset="-128"/>
              </a:rPr>
              <a:t>に、当該医療機器に関する最新の論文その他により得られた知見に基づき、次に掲げる事項が記載されていなければならない。ただし、厚生労働省令で別段定めをしたときは、この限りではない。</a:t>
            </a:r>
            <a:endParaRPr lang="en-US" altLang="ja-JP" sz="1600" b="1" dirty="0">
              <a:solidFill>
                <a:srgbClr val="000000"/>
              </a:solidFill>
              <a:latin typeface="ＭＳ Ｐゴシック" panose="020B0600070205080204" pitchFamily="50" charset="-128"/>
              <a:ea typeface="ＭＳ Ｐゴシック" panose="020B0600070205080204" pitchFamily="50" charset="-128"/>
            </a:endParaRPr>
          </a:p>
          <a:p>
            <a:pPr marL="0" indent="0">
              <a:buClr>
                <a:srgbClr val="BD582C"/>
              </a:buClr>
              <a:buNone/>
            </a:pPr>
            <a:r>
              <a:rPr lang="ja-JP" altLang="en-US" sz="1600" b="1" dirty="0">
                <a:solidFill>
                  <a:srgbClr val="000000"/>
                </a:solidFill>
                <a:latin typeface="ＭＳ Ｐゴシック" panose="020B0600070205080204" pitchFamily="50" charset="-128"/>
                <a:ea typeface="ＭＳ Ｐゴシック" panose="020B0600070205080204" pitchFamily="50" charset="-128"/>
              </a:rPr>
              <a:t>一～五（略）</a:t>
            </a:r>
            <a:endParaRPr lang="en-US" altLang="ja-JP" sz="1600" b="1" dirty="0">
              <a:solidFill>
                <a:srgbClr val="000000"/>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pPr defTabSz="457200"/>
            <a:fld id="{D57F1E4F-1CFF-5643-939E-217C01CDF565}" type="slidenum">
              <a:rPr kumimoji="0" lang="en-US">
                <a:latin typeface="Calibri" panose="020F0502020204030204"/>
              </a:rPr>
              <a:pPr defTabSz="457200"/>
              <a:t>5</a:t>
            </a:fld>
            <a:endParaRPr kumimoji="0" lang="en-US" dirty="0">
              <a:latin typeface="Calibri" panose="020F0502020204030204"/>
            </a:endParaRPr>
          </a:p>
        </p:txBody>
      </p:sp>
    </p:spTree>
    <p:extLst>
      <p:ext uri="{BB962C8B-B14F-4D97-AF65-F5344CB8AC3E}">
        <p14:creationId xmlns:p14="http://schemas.microsoft.com/office/powerpoint/2010/main" val="2307873828"/>
      </p:ext>
    </p:extLst>
  </p:cSld>
  <p:clrMapOvr>
    <a:masterClrMapping/>
  </p:clrMapOvr>
  <mc:AlternateContent xmlns:mc="http://schemas.openxmlformats.org/markup-compatibility/2006" xmlns:p14="http://schemas.microsoft.com/office/powerpoint/2010/main">
    <mc:Choice Requires="p14">
      <p:transition spd="slow" p14:dur="2000" advTm="49225"/>
    </mc:Choice>
    <mc:Fallback xmlns="">
      <p:transition spd="slow" advTm="4922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44794" y="564295"/>
            <a:ext cx="8455249" cy="415498"/>
          </a:xfrm>
          <a:prstGeom prst="rect">
            <a:avLst/>
          </a:prstGeom>
          <a:solidFill>
            <a:schemeClr val="accent1">
              <a:lumMod val="75000"/>
            </a:schemeClr>
          </a:solidFill>
        </p:spPr>
        <p:txBody>
          <a:bodyPr wrap="square" rtlCol="0">
            <a:spAutoFit/>
          </a:bodyPr>
          <a:lstStyle/>
          <a:p>
            <a:pPr defTabSz="457200"/>
            <a:r>
              <a:rPr kumimoji="0" lang="ja-JP" altLang="en-US" sz="2100" dirty="0">
                <a:solidFill>
                  <a:prstClr val="white"/>
                </a:solidFill>
                <a:latin typeface="Calibri" panose="020F0502020204030204"/>
                <a:ea typeface="ＭＳ Ｐゴシック" panose="020B0600070205080204" pitchFamily="50" charset="-128"/>
              </a:rPr>
              <a:t>添付文書の電子化について③</a:t>
            </a:r>
          </a:p>
        </p:txBody>
      </p:sp>
      <p:sp>
        <p:nvSpPr>
          <p:cNvPr id="2" name="スライド番号プレースホルダー 1"/>
          <p:cNvSpPr>
            <a:spLocks noGrp="1"/>
          </p:cNvSpPr>
          <p:nvPr>
            <p:ph type="sldNum" sz="quarter" idx="12"/>
          </p:nvPr>
        </p:nvSpPr>
        <p:spPr/>
        <p:txBody>
          <a:bodyPr/>
          <a:lstStyle/>
          <a:p>
            <a:pPr defTabSz="457200"/>
            <a:fld id="{D57F1E4F-1CFF-5643-939E-217C01CDF565}" type="slidenum">
              <a:rPr kumimoji="0" lang="en-US">
                <a:latin typeface="Calibri" panose="020F0502020204030204"/>
              </a:rPr>
              <a:pPr defTabSz="457200"/>
              <a:t>6</a:t>
            </a:fld>
            <a:endParaRPr kumimoji="0" lang="en-US" dirty="0">
              <a:latin typeface="Calibri" panose="020F0502020204030204"/>
            </a:endParaRPr>
          </a:p>
        </p:txBody>
      </p:sp>
      <p:sp>
        <p:nvSpPr>
          <p:cNvPr id="4" name="テキスト ボックス 3">
            <a:extLst>
              <a:ext uri="{FF2B5EF4-FFF2-40B4-BE49-F238E27FC236}">
                <a16:creationId xmlns:a16="http://schemas.microsoft.com/office/drawing/2014/main" id="{4CE66A05-934F-08E5-DA78-C77D88C4C4C8}"/>
              </a:ext>
            </a:extLst>
          </p:cNvPr>
          <p:cNvSpPr txBox="1"/>
          <p:nvPr/>
        </p:nvSpPr>
        <p:spPr>
          <a:xfrm>
            <a:off x="1840850" y="1243786"/>
            <a:ext cx="8571687" cy="4801314"/>
          </a:xfrm>
          <a:prstGeom prst="rect">
            <a:avLst/>
          </a:prstGeom>
          <a:noFill/>
        </p:spPr>
        <p:txBody>
          <a:bodyPr wrap="square" rtlCol="0">
            <a:spAutoFit/>
          </a:bodyPr>
          <a:lstStyle/>
          <a:p>
            <a:pPr defTabSz="457200"/>
            <a:r>
              <a:rPr lang="ja-JP" altLang="en-US" sz="1600" b="1" dirty="0">
                <a:solidFill>
                  <a:srgbClr val="000000"/>
                </a:solidFill>
                <a:latin typeface="ＭＳ Ｐゴシック" panose="020B0600070205080204" pitchFamily="50" charset="-128"/>
                <a:ea typeface="ＭＳ Ｐゴシック" panose="020B0600070205080204" pitchFamily="50" charset="-128"/>
              </a:rPr>
              <a:t>医薬品医療機器等法施行規則（添付文書等への記載を要する医療機器）</a:t>
            </a:r>
            <a:endParaRPr lang="en-US" altLang="ja-JP" sz="1600" b="1" dirty="0">
              <a:solidFill>
                <a:srgbClr val="000000"/>
              </a:solidFill>
              <a:latin typeface="ＭＳ Ｐゴシック" panose="020B0600070205080204" pitchFamily="50" charset="-128"/>
              <a:ea typeface="ＭＳ Ｐゴシック" panose="020B0600070205080204" pitchFamily="50" charset="-128"/>
            </a:endParaRPr>
          </a:p>
          <a:p>
            <a:pPr defTabSz="457200"/>
            <a:endParaRPr lang="en-US" altLang="ja-JP" sz="7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第二百二十三条の二　法第六十三条の二第二項の厚生労働省令で定める医療機器は、主として一般消費者の生活の用に供されることが目的とされている医療機器であつて別表第四の二に掲げるものとする。</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endParaRPr lang="en-US" altLang="ja-JP" sz="7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（別表第四の二）</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一　医療用洗浄器のうち、家庭用膣洗浄器</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二　医療用吸入器のうち、家庭用吸入器</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三　家庭用電気治療器</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四　指圧代用機のうち、家庭用指圧代用機</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五　磁気治療器のうち、家庭用磁気治療器</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六　次に掲げる医療機器のうち、専ら家庭において使用される医療機器であつて厚生労働大臣が指定するもの</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　補聴器、バイブレーター、はり又はきゆう用器具、医療用物質生成器、整形用品、</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　歯科用接着充填材料、月経処理用タンポン、コンドーム、疾病診断用プログラム</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七　前各号に準じるものとして厚生労働大臣が指定する医療機器</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r>
              <a:rPr lang="ja-JP" altLang="en-US" sz="1600" dirty="0">
                <a:solidFill>
                  <a:srgbClr val="000000"/>
                </a:solidFill>
                <a:latin typeface="ＭＳ Ｐゴシック" panose="020B0600070205080204" pitchFamily="50" charset="-128"/>
                <a:ea typeface="ＭＳ Ｐゴシック" panose="020B0600070205080204" pitchFamily="50" charset="-128"/>
              </a:rPr>
              <a:t>　　　　（＝令和三年厚生労働省告示第</a:t>
            </a:r>
            <a:r>
              <a:rPr lang="en-US" altLang="ja-JP" sz="1600" dirty="0">
                <a:solidFill>
                  <a:srgbClr val="000000"/>
                </a:solidFill>
                <a:latin typeface="ＭＳ Ｐゴシック" panose="020B0600070205080204" pitchFamily="50" charset="-128"/>
                <a:ea typeface="ＭＳ Ｐゴシック" panose="020B0600070205080204" pitchFamily="50" charset="-128"/>
              </a:rPr>
              <a:t>44</a:t>
            </a:r>
            <a:r>
              <a:rPr lang="ja-JP" altLang="en-US" sz="1600" dirty="0">
                <a:solidFill>
                  <a:srgbClr val="000000"/>
                </a:solidFill>
                <a:latin typeface="ＭＳ Ｐゴシック" panose="020B0600070205080204" pitchFamily="50" charset="-128"/>
                <a:ea typeface="ＭＳ Ｐゴシック" panose="020B0600070205080204" pitchFamily="50" charset="-128"/>
              </a:rPr>
              <a:t>号）</a:t>
            </a:r>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endParaRPr lang="en-US" altLang="ja-JP" sz="1600" dirty="0">
              <a:solidFill>
                <a:srgbClr val="000000"/>
              </a:solidFill>
              <a:latin typeface="ＭＳ Ｐゴシック" panose="020B0600070205080204" pitchFamily="50" charset="-128"/>
              <a:ea typeface="ＭＳ Ｐゴシック" panose="020B0600070205080204" pitchFamily="50" charset="-128"/>
            </a:endParaRPr>
          </a:p>
          <a:p>
            <a:pPr defTabSz="457200"/>
            <a:r>
              <a:rPr lang="en-US" altLang="ja-JP" sz="2000" u="sng" dirty="0">
                <a:solidFill>
                  <a:srgbClr val="FF0000"/>
                </a:solidFill>
                <a:latin typeface="ＭＳ Ｐゴシック" panose="020B0600070205080204" pitchFamily="50" charset="-128"/>
                <a:ea typeface="ＭＳ Ｐゴシック" panose="020B0600070205080204" pitchFamily="50" charset="-128"/>
              </a:rPr>
              <a:t>※</a:t>
            </a:r>
            <a:r>
              <a:rPr lang="ja-JP" altLang="en-US" sz="2000" u="sng" dirty="0">
                <a:solidFill>
                  <a:srgbClr val="FF0000"/>
                </a:solidFill>
                <a:latin typeface="ＭＳ Ｐゴシック" panose="020B0600070205080204" pitchFamily="50" charset="-128"/>
                <a:ea typeface="ＭＳ Ｐゴシック" panose="020B0600070205080204" pitchFamily="50" charset="-128"/>
              </a:rPr>
              <a:t>従来通り、紙媒体での添付文書の提供が必要な医療機器について規定</a:t>
            </a:r>
            <a:endParaRPr lang="en-US" altLang="ja-JP" sz="2000" u="sng" dirty="0">
              <a:solidFill>
                <a:srgbClr val="FF0000"/>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21869451"/>
      </p:ext>
    </p:extLst>
  </p:cSld>
  <p:clrMapOvr>
    <a:masterClrMapping/>
  </p:clrMapOvr>
  <mc:AlternateContent xmlns:mc="http://schemas.openxmlformats.org/markup-compatibility/2006" xmlns:p14="http://schemas.microsoft.com/office/powerpoint/2010/main">
    <mc:Choice Requires="p14">
      <p:transition spd="slow" p14:dur="2000" advTm="53462"/>
    </mc:Choice>
    <mc:Fallback xmlns="">
      <p:transition spd="slow" advTm="534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89883" y="2592489"/>
            <a:ext cx="6612234" cy="3339113"/>
          </a:xfrm>
          <a:prstGeom prst="rect">
            <a:avLst/>
          </a:prstGeom>
        </p:spPr>
      </p:pic>
      <p:sp>
        <p:nvSpPr>
          <p:cNvPr id="5" name="コンテンツ プレースホルダー 2"/>
          <p:cNvSpPr txBox="1">
            <a:spLocks/>
          </p:cNvSpPr>
          <p:nvPr/>
        </p:nvSpPr>
        <p:spPr>
          <a:xfrm>
            <a:off x="1844794" y="1469037"/>
            <a:ext cx="8455249" cy="1305834"/>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Clr>
                <a:srgbClr val="BD582C"/>
              </a:buClr>
              <a:buNone/>
            </a:pPr>
            <a:endParaRPr lang="en-US" altLang="ja-JP" sz="1350" dirty="0">
              <a:solidFill>
                <a:srgbClr val="000000"/>
              </a:solidFill>
              <a:latin typeface="ＭＳ Ｐゴシック" panose="020B0600070205080204" pitchFamily="50" charset="-128"/>
              <a:ea typeface="ＭＳ Ｐゴシック" panose="020B0600070205080204" pitchFamily="50" charset="-128"/>
            </a:endParaRPr>
          </a:p>
        </p:txBody>
      </p:sp>
      <p:sp>
        <p:nvSpPr>
          <p:cNvPr id="6" name="テキスト ボックス 5"/>
          <p:cNvSpPr txBox="1"/>
          <p:nvPr/>
        </p:nvSpPr>
        <p:spPr>
          <a:xfrm>
            <a:off x="1844793" y="355810"/>
            <a:ext cx="8455249" cy="415498"/>
          </a:xfrm>
          <a:prstGeom prst="rect">
            <a:avLst/>
          </a:prstGeom>
          <a:solidFill>
            <a:schemeClr val="accent1">
              <a:lumMod val="75000"/>
            </a:schemeClr>
          </a:solidFill>
        </p:spPr>
        <p:txBody>
          <a:bodyPr wrap="square" rtlCol="0">
            <a:spAutoFit/>
          </a:bodyPr>
          <a:lstStyle/>
          <a:p>
            <a:pPr defTabSz="457200"/>
            <a:r>
              <a:rPr kumimoji="0" lang="ja-JP" altLang="en-US" sz="2100" dirty="0">
                <a:solidFill>
                  <a:prstClr val="white"/>
                </a:solidFill>
                <a:latin typeface="Calibri" panose="020F0502020204030204"/>
                <a:ea typeface="ＭＳ Ｐゴシック" panose="020B0600070205080204" pitchFamily="50" charset="-128"/>
              </a:rPr>
              <a:t>トレーサビリティ向上のためのバーコード表示について①</a:t>
            </a:r>
          </a:p>
        </p:txBody>
      </p:sp>
      <p:sp>
        <p:nvSpPr>
          <p:cNvPr id="2" name="正方形/長方形 1"/>
          <p:cNvSpPr/>
          <p:nvPr/>
        </p:nvSpPr>
        <p:spPr>
          <a:xfrm>
            <a:off x="1660868" y="1171562"/>
            <a:ext cx="8870264" cy="1246495"/>
          </a:xfrm>
          <a:prstGeom prst="rect">
            <a:avLst/>
          </a:prstGeom>
        </p:spPr>
        <p:txBody>
          <a:bodyPr wrap="square">
            <a:spAutoFit/>
          </a:bodyPr>
          <a:lstStyle/>
          <a:p>
            <a:pPr defTabSz="457200"/>
            <a:r>
              <a:rPr kumimoji="0" lang="ja-JP" altLang="en-US" sz="1500" b="1" dirty="0">
                <a:solidFill>
                  <a:srgbClr val="000000"/>
                </a:solidFill>
                <a:latin typeface="ＭＳ Ｐゴシック" panose="020B0600070205080204" pitchFamily="50" charset="-128"/>
                <a:ea typeface="ＭＳ Ｐゴシック" panose="020B0600070205080204" pitchFamily="50" charset="-128"/>
              </a:rPr>
              <a:t>医薬品医療機器等法（医薬品、医療機器又は再生医療等製品を特定するための符号の容器への表示等）</a:t>
            </a:r>
            <a:endParaRPr kumimoji="0" lang="en-US" altLang="ja-JP" sz="1500" b="1" dirty="0">
              <a:solidFill>
                <a:srgbClr val="000000"/>
              </a:solidFill>
              <a:latin typeface="ＭＳ Ｐゴシック" panose="020B0600070205080204" pitchFamily="50" charset="-128"/>
              <a:ea typeface="ＭＳ Ｐゴシック" panose="020B0600070205080204" pitchFamily="50" charset="-128"/>
            </a:endParaRPr>
          </a:p>
          <a:p>
            <a:pPr defTabSz="457200"/>
            <a:r>
              <a:rPr kumimoji="0" lang="ja-JP" altLang="en-US" sz="1500" dirty="0">
                <a:solidFill>
                  <a:srgbClr val="000000"/>
                </a:solidFill>
                <a:latin typeface="ＭＳ Ｐゴシック" panose="020B0600070205080204" pitchFamily="50" charset="-128"/>
                <a:ea typeface="ＭＳ Ｐゴシック" panose="020B0600070205080204" pitchFamily="50" charset="-128"/>
              </a:rPr>
              <a:t> 第六⼗⼋条の⼆の五 医薬品、医療機器⼜は再生医療等製品の製造販売業者は、厚⽣労働省令で定める区分に応じ、医薬品、医 療機器⼜は再⽣医療等製品の特定に資する情報を円滑に提供するため、</a:t>
            </a:r>
            <a:r>
              <a:rPr kumimoji="0" lang="ja-JP" altLang="en-US" sz="1500" b="1" u="sng" dirty="0">
                <a:solidFill>
                  <a:srgbClr val="FF0000"/>
                </a:solidFill>
                <a:latin typeface="ＭＳ Ｐゴシック" panose="020B0600070205080204" pitchFamily="50" charset="-128"/>
                <a:ea typeface="ＭＳ Ｐゴシック" panose="020B0600070205080204" pitchFamily="50" charset="-128"/>
              </a:rPr>
              <a:t>医薬品、医療機器又は再生医療等製品を特定するための符号のこれらの容器への表示</a:t>
            </a:r>
            <a:r>
              <a:rPr kumimoji="0" lang="ja-JP" altLang="en-US" sz="1500" dirty="0">
                <a:solidFill>
                  <a:srgbClr val="000000"/>
                </a:solidFill>
                <a:latin typeface="ＭＳ Ｐゴシック" panose="020B0600070205080204" pitchFamily="50" charset="-128"/>
                <a:ea typeface="ＭＳ Ｐゴシック" panose="020B0600070205080204" pitchFamily="50" charset="-128"/>
              </a:rPr>
              <a:t>その他の厚⽣労働省令で定める措置を講じなければならない。</a:t>
            </a:r>
          </a:p>
        </p:txBody>
      </p:sp>
      <p:sp>
        <p:nvSpPr>
          <p:cNvPr id="3" name="スライド番号プレースホルダー 2"/>
          <p:cNvSpPr>
            <a:spLocks noGrp="1"/>
          </p:cNvSpPr>
          <p:nvPr>
            <p:ph type="sldNum" sz="quarter" idx="12"/>
          </p:nvPr>
        </p:nvSpPr>
        <p:spPr/>
        <p:txBody>
          <a:bodyPr/>
          <a:lstStyle/>
          <a:p>
            <a:pPr defTabSz="457200"/>
            <a:fld id="{D57F1E4F-1CFF-5643-939E-217C01CDF565}" type="slidenum">
              <a:rPr kumimoji="0" lang="en-US">
                <a:latin typeface="Calibri" panose="020F0502020204030204"/>
              </a:rPr>
              <a:pPr defTabSz="457200"/>
              <a:t>7</a:t>
            </a:fld>
            <a:endParaRPr kumimoji="0" lang="en-US" dirty="0">
              <a:latin typeface="Calibri" panose="020F0502020204030204"/>
            </a:endParaRPr>
          </a:p>
        </p:txBody>
      </p:sp>
      <p:sp>
        <p:nvSpPr>
          <p:cNvPr id="7" name="テキスト ボックス 6">
            <a:extLst>
              <a:ext uri="{FF2B5EF4-FFF2-40B4-BE49-F238E27FC236}">
                <a16:creationId xmlns:a16="http://schemas.microsoft.com/office/drawing/2014/main" id="{9BDA370F-3607-A3D3-EE85-1A1B2E9B638A}"/>
              </a:ext>
            </a:extLst>
          </p:cNvPr>
          <p:cNvSpPr txBox="1"/>
          <p:nvPr/>
        </p:nvSpPr>
        <p:spPr>
          <a:xfrm>
            <a:off x="5879976" y="5931601"/>
            <a:ext cx="5112568" cy="253916"/>
          </a:xfrm>
          <a:prstGeom prst="rect">
            <a:avLst/>
          </a:prstGeom>
          <a:noFill/>
        </p:spPr>
        <p:txBody>
          <a:bodyPr wrap="square" rtlCol="0">
            <a:spAutoFit/>
          </a:bodyPr>
          <a:lstStyle/>
          <a:p>
            <a:pPr defTabSz="457200"/>
            <a:r>
              <a:rPr kumimoji="0" lang="ja-JP" altLang="en-US" sz="1050" b="1" dirty="0">
                <a:solidFill>
                  <a:srgbClr val="000000"/>
                </a:solidFill>
                <a:latin typeface="ＭＳ ゴシック" panose="020B0609070205080204" pitchFamily="49" charset="-128"/>
                <a:ea typeface="ＭＳ ゴシック" panose="020B0609070205080204" pitchFamily="49" charset="-128"/>
              </a:rPr>
              <a:t>厚労省</a:t>
            </a:r>
            <a:r>
              <a:rPr kumimoji="0" lang="en-US" altLang="ja-JP" sz="1050" b="1" dirty="0">
                <a:solidFill>
                  <a:srgbClr val="000000"/>
                </a:solidFill>
                <a:latin typeface="ＭＳ ゴシック" panose="020B0609070205080204" pitchFamily="49" charset="-128"/>
                <a:ea typeface="ＭＳ ゴシック" panose="020B0609070205080204" pitchFamily="49" charset="-128"/>
              </a:rPr>
              <a:t>HP</a:t>
            </a:r>
            <a:r>
              <a:rPr kumimoji="0" lang="ja-JP" altLang="en-US" sz="1050" b="1" dirty="0">
                <a:solidFill>
                  <a:srgbClr val="000000"/>
                </a:solidFill>
                <a:latin typeface="ＭＳ ゴシック" panose="020B0609070205080204" pitchFamily="49" charset="-128"/>
                <a:ea typeface="ＭＳ ゴシック" panose="020B0609070205080204" pitchFamily="49" charset="-128"/>
              </a:rPr>
              <a:t>より（</a:t>
            </a:r>
            <a:r>
              <a:rPr kumimoji="0" lang="en-US" altLang="ja-JP" sz="1050" b="1" dirty="0">
                <a:solidFill>
                  <a:srgbClr val="000000"/>
                </a:solidFill>
                <a:latin typeface="ＭＳ ゴシック" panose="020B0609070205080204" pitchFamily="49" charset="-128"/>
                <a:ea typeface="ＭＳ ゴシック" panose="020B0609070205080204" pitchFamily="49" charset="-128"/>
              </a:rPr>
              <a:t>https://www.mhlw.go.jp/content/11120000/000665345.pdf</a:t>
            </a:r>
            <a:r>
              <a:rPr kumimoji="0" lang="ja-JP" altLang="en-US" sz="1050" b="1" dirty="0">
                <a:solidFill>
                  <a:srgbClr val="000000"/>
                </a:solidFill>
                <a:latin typeface="ＭＳ ゴシック" panose="020B0609070205080204" pitchFamily="49" charset="-128"/>
                <a:ea typeface="ＭＳ ゴシック" panose="020B0609070205080204" pitchFamily="49" charset="-128"/>
              </a:rPr>
              <a:t>）</a:t>
            </a:r>
            <a:endParaRPr kumimoji="0" lang="ja-JP" altLang="en-US" sz="1050" dirty="0">
              <a:solidFill>
                <a:srgbClr val="00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59324263"/>
      </p:ext>
    </p:extLst>
  </p:cSld>
  <p:clrMapOvr>
    <a:masterClrMapping/>
  </p:clrMapOvr>
  <mc:AlternateContent xmlns:mc="http://schemas.openxmlformats.org/markup-compatibility/2006" xmlns:p14="http://schemas.microsoft.com/office/powerpoint/2010/main">
    <mc:Choice Requires="p14">
      <p:transition spd="slow" p14:dur="2000" advTm="30962"/>
    </mc:Choice>
    <mc:Fallback xmlns="">
      <p:transition spd="slow" advTm="3096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537D5D28-E64F-F560-4C69-34812E1EE042}"/>
              </a:ext>
            </a:extLst>
          </p:cNvPr>
          <p:cNvSpPr/>
          <p:nvPr/>
        </p:nvSpPr>
        <p:spPr>
          <a:xfrm>
            <a:off x="1844792" y="3429000"/>
            <a:ext cx="8571688" cy="276439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a:solidFill>
                <a:prstClr val="white"/>
              </a:solidFill>
              <a:latin typeface="Calibri" panose="020F0502020204030204"/>
              <a:ea typeface="ＭＳ Ｐゴシック" panose="020B0600070205080204" pitchFamily="50" charset="-128"/>
            </a:endParaRPr>
          </a:p>
        </p:txBody>
      </p:sp>
      <p:sp>
        <p:nvSpPr>
          <p:cNvPr id="6" name="テキスト ボックス 5"/>
          <p:cNvSpPr txBox="1"/>
          <p:nvPr/>
        </p:nvSpPr>
        <p:spPr>
          <a:xfrm>
            <a:off x="1844793" y="355810"/>
            <a:ext cx="8455249" cy="415498"/>
          </a:xfrm>
          <a:prstGeom prst="rect">
            <a:avLst/>
          </a:prstGeom>
          <a:solidFill>
            <a:schemeClr val="accent1">
              <a:lumMod val="75000"/>
            </a:schemeClr>
          </a:solidFill>
        </p:spPr>
        <p:txBody>
          <a:bodyPr wrap="square" rtlCol="0">
            <a:spAutoFit/>
          </a:bodyPr>
          <a:lstStyle/>
          <a:p>
            <a:pPr defTabSz="457200"/>
            <a:r>
              <a:rPr kumimoji="0" lang="ja-JP" altLang="en-US" sz="2100" dirty="0">
                <a:solidFill>
                  <a:prstClr val="white"/>
                </a:solidFill>
                <a:latin typeface="Calibri" panose="020F0502020204030204"/>
                <a:ea typeface="ＭＳ Ｐゴシック" panose="020B0600070205080204" pitchFamily="50" charset="-128"/>
              </a:rPr>
              <a:t>トレーサビリティ向上のためのバーコード表示について②</a:t>
            </a:r>
          </a:p>
        </p:txBody>
      </p:sp>
      <p:sp>
        <p:nvSpPr>
          <p:cNvPr id="3" name="スライド番号プレースホルダー 2"/>
          <p:cNvSpPr>
            <a:spLocks noGrp="1"/>
          </p:cNvSpPr>
          <p:nvPr>
            <p:ph type="sldNum" sz="quarter" idx="12"/>
          </p:nvPr>
        </p:nvSpPr>
        <p:spPr/>
        <p:txBody>
          <a:bodyPr/>
          <a:lstStyle/>
          <a:p>
            <a:pPr defTabSz="457200"/>
            <a:fld id="{D57F1E4F-1CFF-5643-939E-217C01CDF565}" type="slidenum">
              <a:rPr kumimoji="0" lang="en-US">
                <a:latin typeface="Calibri" panose="020F0502020204030204"/>
              </a:rPr>
              <a:pPr defTabSz="457200"/>
              <a:t>8</a:t>
            </a:fld>
            <a:endParaRPr kumimoji="0" lang="en-US" dirty="0">
              <a:latin typeface="Calibri" panose="020F0502020204030204"/>
            </a:endParaRPr>
          </a:p>
        </p:txBody>
      </p:sp>
      <p:pic>
        <p:nvPicPr>
          <p:cNvPr id="4" name="図 3">
            <a:extLst>
              <a:ext uri="{FF2B5EF4-FFF2-40B4-BE49-F238E27FC236}">
                <a16:creationId xmlns:a16="http://schemas.microsoft.com/office/drawing/2014/main" id="{350C2A2B-F3E8-5CB7-0271-8A71C7F09AE2}"/>
              </a:ext>
            </a:extLst>
          </p:cNvPr>
          <p:cNvPicPr>
            <a:picLocks noChangeAspect="1"/>
          </p:cNvPicPr>
          <p:nvPr/>
        </p:nvPicPr>
        <p:blipFill>
          <a:blip r:embed="rId3"/>
          <a:stretch>
            <a:fillRect/>
          </a:stretch>
        </p:blipFill>
        <p:spPr>
          <a:xfrm>
            <a:off x="2999656" y="1035074"/>
            <a:ext cx="6591300" cy="1990725"/>
          </a:xfrm>
          <a:prstGeom prst="rect">
            <a:avLst/>
          </a:prstGeom>
        </p:spPr>
      </p:pic>
      <p:sp>
        <p:nvSpPr>
          <p:cNvPr id="7" name="テキスト ボックス 6">
            <a:extLst>
              <a:ext uri="{FF2B5EF4-FFF2-40B4-BE49-F238E27FC236}">
                <a16:creationId xmlns:a16="http://schemas.microsoft.com/office/drawing/2014/main" id="{3D202AEC-F80A-D36E-1B4D-750614BFB7DC}"/>
              </a:ext>
            </a:extLst>
          </p:cNvPr>
          <p:cNvSpPr txBox="1"/>
          <p:nvPr/>
        </p:nvSpPr>
        <p:spPr>
          <a:xfrm>
            <a:off x="1891958" y="3511527"/>
            <a:ext cx="8455249" cy="2677656"/>
          </a:xfrm>
          <a:prstGeom prst="rect">
            <a:avLst/>
          </a:prstGeom>
          <a:noFill/>
        </p:spPr>
        <p:txBody>
          <a:bodyPr wrap="square" rtlCol="0">
            <a:spAutoFit/>
          </a:bodyPr>
          <a:lstStyle/>
          <a:p>
            <a:pPr marL="285750" indent="-285750" defTabSz="457200">
              <a:buClr>
                <a:srgbClr val="E53939"/>
              </a:buClr>
              <a:buFont typeface="Wingdings" panose="05000000000000000000" pitchFamily="2" charset="2"/>
              <a:buChar char="Ø"/>
            </a:pPr>
            <a:r>
              <a:rPr lang="ja-JP" altLang="en-US" sz="2400" dirty="0">
                <a:solidFill>
                  <a:srgbClr val="000000"/>
                </a:solidFill>
                <a:latin typeface="Calibri" panose="020F0502020204030204"/>
                <a:ea typeface="ＭＳ Ｐゴシック" panose="020B0600070205080204" pitchFamily="50" charset="-128"/>
              </a:rPr>
              <a:t>消費者が直接購入する製品、製造専用医療機器は、表示不要</a:t>
            </a:r>
            <a:endParaRPr lang="en-US" altLang="ja-JP" sz="2400" dirty="0">
              <a:solidFill>
                <a:srgbClr val="000000"/>
              </a:solidFill>
              <a:latin typeface="Calibri" panose="020F0502020204030204"/>
              <a:ea typeface="ＭＳ Ｐゴシック" panose="020B0600070205080204" pitchFamily="50" charset="-128"/>
            </a:endParaRPr>
          </a:p>
          <a:p>
            <a:pPr marL="285750" indent="-285750" defTabSz="457200">
              <a:buClr>
                <a:srgbClr val="E53939"/>
              </a:buClr>
              <a:buFont typeface="Wingdings" panose="05000000000000000000" pitchFamily="2" charset="2"/>
              <a:buChar char="Ø"/>
            </a:pPr>
            <a:r>
              <a:rPr lang="ja-JP" altLang="en-US" sz="2400" dirty="0">
                <a:solidFill>
                  <a:srgbClr val="000000"/>
                </a:solidFill>
                <a:latin typeface="Calibri" panose="020F0502020204030204"/>
                <a:ea typeface="ＭＳ Ｐゴシック" panose="020B0600070205080204" pitchFamily="50" charset="-128"/>
              </a:rPr>
              <a:t>医療機器の性質に応じて、容器等への符号の記載の例外を認める。</a:t>
            </a:r>
            <a:endParaRPr lang="en-US" altLang="ja-JP" sz="2400" dirty="0">
              <a:solidFill>
                <a:srgbClr val="000000"/>
              </a:solidFill>
              <a:latin typeface="Calibri" panose="020F0502020204030204"/>
              <a:ea typeface="ＭＳ Ｐゴシック" panose="020B0600070205080204" pitchFamily="50" charset="-128"/>
            </a:endParaRPr>
          </a:p>
          <a:p>
            <a:pPr defTabSz="457200"/>
            <a:r>
              <a:rPr lang="ja-JP" altLang="en-US" sz="2400" dirty="0">
                <a:solidFill>
                  <a:srgbClr val="000000"/>
                </a:solidFill>
                <a:latin typeface="Calibri" panose="020F0502020204030204"/>
                <a:ea typeface="ＭＳ Ｐゴシック" panose="020B0600070205080204" pitchFamily="50" charset="-128"/>
              </a:rPr>
              <a:t>　　・面積が狭いため符号を記載することができない医療機器</a:t>
            </a:r>
            <a:endParaRPr lang="en-US" altLang="ja-JP" sz="2400" dirty="0">
              <a:solidFill>
                <a:srgbClr val="000000"/>
              </a:solidFill>
              <a:latin typeface="Calibri" panose="020F0502020204030204"/>
              <a:ea typeface="ＭＳ Ｐゴシック" panose="020B0600070205080204" pitchFamily="50" charset="-128"/>
            </a:endParaRPr>
          </a:p>
          <a:p>
            <a:pPr defTabSz="457200"/>
            <a:r>
              <a:rPr lang="ja-JP" altLang="en-US" sz="2400" dirty="0">
                <a:solidFill>
                  <a:srgbClr val="000000"/>
                </a:solidFill>
                <a:latin typeface="Calibri" panose="020F0502020204030204"/>
                <a:ea typeface="ＭＳ Ｐゴシック" panose="020B0600070205080204" pitchFamily="50" charset="-128"/>
              </a:rPr>
              <a:t>　　・大型医療機器</a:t>
            </a:r>
            <a:endParaRPr lang="en-US" altLang="ja-JP" sz="2400" dirty="0">
              <a:solidFill>
                <a:srgbClr val="000000"/>
              </a:solidFill>
              <a:latin typeface="Calibri" panose="020F0502020204030204"/>
              <a:ea typeface="ＭＳ Ｐゴシック" panose="020B0600070205080204" pitchFamily="50" charset="-128"/>
            </a:endParaRPr>
          </a:p>
          <a:p>
            <a:pPr defTabSz="457200"/>
            <a:r>
              <a:rPr lang="ja-JP" altLang="en-US" sz="2400" dirty="0">
                <a:solidFill>
                  <a:srgbClr val="000000"/>
                </a:solidFill>
                <a:latin typeface="Calibri" panose="020F0502020204030204"/>
                <a:ea typeface="ＭＳ Ｐゴシック" panose="020B0600070205080204" pitchFamily="50" charset="-128"/>
              </a:rPr>
              <a:t>　　・医療機器プログラム　　　　　　　など</a:t>
            </a:r>
            <a:endParaRPr lang="en-US" altLang="ja-JP" sz="2400" dirty="0">
              <a:solidFill>
                <a:srgbClr val="000000"/>
              </a:solidFill>
              <a:latin typeface="Calibri" panose="020F0502020204030204"/>
              <a:ea typeface="ＭＳ Ｐゴシック" panose="020B0600070205080204" pitchFamily="50" charset="-128"/>
            </a:endParaRPr>
          </a:p>
          <a:p>
            <a:pPr marL="285750" indent="-285750" defTabSz="457200">
              <a:buClr>
                <a:srgbClr val="FF9900"/>
              </a:buClr>
              <a:buFont typeface="Wingdings" panose="05000000000000000000" pitchFamily="2" charset="2"/>
              <a:buChar char="Ø"/>
            </a:pPr>
            <a:endParaRPr lang="ja-JP" altLang="en-US" sz="2400" dirty="0">
              <a:solidFill>
                <a:srgbClr val="000000"/>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771913913"/>
      </p:ext>
    </p:extLst>
  </p:cSld>
  <p:clrMapOvr>
    <a:masterClrMapping/>
  </p:clrMapOvr>
  <mc:AlternateContent xmlns:mc="http://schemas.openxmlformats.org/markup-compatibility/2006" xmlns:p14="http://schemas.microsoft.com/office/powerpoint/2010/main">
    <mc:Choice Requires="p14">
      <p:transition spd="slow" p14:dur="2000" advTm="59151"/>
    </mc:Choice>
    <mc:Fallback xmlns="">
      <p:transition spd="slow" advTm="5915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FC8DF1-239E-8BFF-D3EA-D538CD7B564F}"/>
              </a:ext>
            </a:extLst>
          </p:cNvPr>
          <p:cNvSpPr>
            <a:spLocks noGrp="1"/>
          </p:cNvSpPr>
          <p:nvPr>
            <p:ph type="sldNum" sz="quarter" idx="12"/>
          </p:nvPr>
        </p:nvSpPr>
        <p:spPr/>
        <p:txBody>
          <a:bodyPr/>
          <a:lstStyle/>
          <a:p>
            <a:pPr defTabSz="457200"/>
            <a:fld id="{F8509F3A-B194-4725-829A-D0B781C5271C}" type="slidenum">
              <a:rPr lang="ja-JP" altLang="en-US">
                <a:latin typeface="Calibri" panose="020F0502020204030204"/>
                <a:ea typeface="ＭＳ Ｐゴシック" panose="020B0600070205080204" pitchFamily="50" charset="-128"/>
              </a:rPr>
              <a:pPr defTabSz="457200"/>
              <a:t>9</a:t>
            </a:fld>
            <a:endParaRPr lang="ja-JP" altLang="en-US">
              <a:latin typeface="Calibri" panose="020F0502020204030204"/>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74E7BCF0-2816-4CAC-FF8F-EA6875824B1C}"/>
              </a:ext>
            </a:extLst>
          </p:cNvPr>
          <p:cNvSpPr txBox="1"/>
          <p:nvPr/>
        </p:nvSpPr>
        <p:spPr>
          <a:xfrm>
            <a:off x="1844793" y="319716"/>
            <a:ext cx="8455249" cy="415498"/>
          </a:xfrm>
          <a:prstGeom prst="rect">
            <a:avLst/>
          </a:prstGeom>
          <a:solidFill>
            <a:schemeClr val="accent1">
              <a:lumMod val="75000"/>
            </a:schemeClr>
          </a:solidFill>
        </p:spPr>
        <p:txBody>
          <a:bodyPr wrap="square" rtlCol="0">
            <a:spAutoFit/>
          </a:bodyPr>
          <a:lstStyle/>
          <a:p>
            <a:pPr defTabSz="457200"/>
            <a:r>
              <a:rPr kumimoji="0" lang="ja-JP" altLang="en-US" sz="2100" dirty="0">
                <a:solidFill>
                  <a:prstClr val="white"/>
                </a:solidFill>
                <a:latin typeface="Calibri" panose="020F0502020204030204"/>
                <a:ea typeface="ＭＳ Ｐゴシック" panose="020B0600070205080204" pitchFamily="50" charset="-128"/>
              </a:rPr>
              <a:t>トレーサビリティ向上のためのバーコード表示について③</a:t>
            </a:r>
          </a:p>
        </p:txBody>
      </p:sp>
      <p:sp>
        <p:nvSpPr>
          <p:cNvPr id="19" name="テキスト ボックス 18">
            <a:extLst>
              <a:ext uri="{FF2B5EF4-FFF2-40B4-BE49-F238E27FC236}">
                <a16:creationId xmlns:a16="http://schemas.microsoft.com/office/drawing/2014/main" id="{C46E4F04-0769-475C-CF97-E128DC6728C8}"/>
              </a:ext>
            </a:extLst>
          </p:cNvPr>
          <p:cNvSpPr txBox="1"/>
          <p:nvPr/>
        </p:nvSpPr>
        <p:spPr>
          <a:xfrm>
            <a:off x="1703512" y="4725145"/>
            <a:ext cx="6048672" cy="1015663"/>
          </a:xfrm>
          <a:prstGeom prst="rect">
            <a:avLst/>
          </a:prstGeom>
          <a:noFill/>
        </p:spPr>
        <p:txBody>
          <a:bodyPr wrap="square" rtlCol="0">
            <a:spAutoFit/>
          </a:bodyPr>
          <a:lstStyle/>
          <a:p>
            <a:pPr defTabSz="457200"/>
            <a:r>
              <a:rPr lang="ja-JP" altLang="en-US" sz="2000" dirty="0">
                <a:solidFill>
                  <a:srgbClr val="000000"/>
                </a:solidFill>
                <a:latin typeface="Calibri" panose="020F0502020204030204"/>
                <a:ea typeface="ＭＳ Ｐゴシック" panose="020B0600070205080204" pitchFamily="50" charset="-128"/>
              </a:rPr>
              <a:t>☆：法第六十八条の二の五に基づき表示</a:t>
            </a:r>
            <a:endParaRPr lang="en-US" altLang="ja-JP" sz="2000" dirty="0">
              <a:solidFill>
                <a:srgbClr val="000000"/>
              </a:solidFill>
              <a:latin typeface="Calibri" panose="020F0502020204030204"/>
              <a:ea typeface="ＭＳ Ｐゴシック" panose="020B0600070205080204" pitchFamily="50" charset="-128"/>
            </a:endParaRPr>
          </a:p>
          <a:p>
            <a:pPr defTabSz="457200"/>
            <a:r>
              <a:rPr lang="ja-JP" altLang="en-US" sz="2000" dirty="0">
                <a:solidFill>
                  <a:srgbClr val="000000"/>
                </a:solidFill>
                <a:latin typeface="Calibri" panose="020F0502020204030204"/>
                <a:ea typeface="ＭＳ Ｐゴシック" panose="020B0600070205080204" pitchFamily="50" charset="-128"/>
              </a:rPr>
              <a:t>〇：通知に基づき表示</a:t>
            </a:r>
            <a:endParaRPr lang="en-US" altLang="ja-JP" sz="2000" dirty="0">
              <a:solidFill>
                <a:srgbClr val="000000"/>
              </a:solidFill>
              <a:latin typeface="Calibri" panose="020F0502020204030204"/>
              <a:ea typeface="ＭＳ Ｐゴシック" panose="020B0600070205080204" pitchFamily="50" charset="-128"/>
            </a:endParaRPr>
          </a:p>
          <a:p>
            <a:pPr defTabSz="457200"/>
            <a:r>
              <a:rPr lang="ja-JP" altLang="en-US" sz="2000" dirty="0">
                <a:solidFill>
                  <a:srgbClr val="000000"/>
                </a:solidFill>
                <a:latin typeface="Calibri" panose="020F0502020204030204"/>
                <a:ea typeface="ＭＳ Ｐゴシック" panose="020B0600070205080204" pitchFamily="50" charset="-128"/>
              </a:rPr>
              <a:t>◇：表示が任意</a:t>
            </a:r>
            <a:endParaRPr lang="en-US" altLang="ja-JP" sz="2000" dirty="0">
              <a:solidFill>
                <a:srgbClr val="000000"/>
              </a:solidFill>
              <a:latin typeface="Calibri" panose="020F0502020204030204"/>
              <a:ea typeface="ＭＳ Ｐゴシック" panose="020B0600070205080204" pitchFamily="50" charset="-128"/>
            </a:endParaRPr>
          </a:p>
        </p:txBody>
      </p:sp>
      <p:pic>
        <p:nvPicPr>
          <p:cNvPr id="5" name="図 4">
            <a:extLst>
              <a:ext uri="{FF2B5EF4-FFF2-40B4-BE49-F238E27FC236}">
                <a16:creationId xmlns:a16="http://schemas.microsoft.com/office/drawing/2014/main" id="{276D44CD-4415-D762-C774-D9193F411F6C}"/>
              </a:ext>
            </a:extLst>
          </p:cNvPr>
          <p:cNvPicPr>
            <a:picLocks noChangeAspect="1"/>
          </p:cNvPicPr>
          <p:nvPr/>
        </p:nvPicPr>
        <p:blipFill>
          <a:blip r:embed="rId3"/>
          <a:stretch>
            <a:fillRect/>
          </a:stretch>
        </p:blipFill>
        <p:spPr>
          <a:xfrm>
            <a:off x="1602862" y="1472588"/>
            <a:ext cx="8986277" cy="3148779"/>
          </a:xfrm>
          <a:prstGeom prst="rect">
            <a:avLst/>
          </a:prstGeom>
        </p:spPr>
      </p:pic>
    </p:spTree>
    <p:extLst>
      <p:ext uri="{BB962C8B-B14F-4D97-AF65-F5344CB8AC3E}">
        <p14:creationId xmlns:p14="http://schemas.microsoft.com/office/powerpoint/2010/main" val="319996122"/>
      </p:ext>
    </p:extLst>
  </p:cSld>
  <p:clrMapOvr>
    <a:masterClrMapping/>
  </p:clrMapOvr>
  <mc:AlternateContent xmlns:mc="http://schemas.openxmlformats.org/markup-compatibility/2006" xmlns:p14="http://schemas.microsoft.com/office/powerpoint/2010/main">
    <mc:Choice Requires="p14">
      <p:transition spd="slow" p14:dur="2000" advTm="46821"/>
    </mc:Choice>
    <mc:Fallback xmlns="">
      <p:transition spd="slow" advTm="46821"/>
    </mc:Fallback>
  </mc:AlternateContent>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1019</Words>
  <Application>Microsoft Office PowerPoint</Application>
  <PresentationFormat>ワイド画面</PresentationFormat>
  <Paragraphs>79</Paragraphs>
  <Slides>10</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ＭＳ Ｐゴシック</vt:lpstr>
      <vt:lpstr>ＭＳ ゴシック</vt:lpstr>
      <vt:lpstr>游ゴシック</vt:lpstr>
      <vt:lpstr>Calibri</vt:lpstr>
      <vt:lpstr>Calibri Light</vt:lpstr>
      <vt:lpstr>Wingdings</vt:lpstr>
      <vt:lpstr>Wingdings 2</vt:lpstr>
      <vt:lpstr>レトロスペクト</vt:lpstr>
      <vt:lpstr>２．医薬品医療機器等法 の改正について</vt:lpstr>
      <vt:lpstr>PowerPoint プレゼンテーション</vt:lpstr>
      <vt:lpstr>医薬品医療機器等法の改正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２．医薬品医療機器等法 の改正について</dc:title>
  <dc:creator>今井 隆太</dc:creator>
  <cp:lastModifiedBy>今井 隆太</cp:lastModifiedBy>
  <cp:revision>1</cp:revision>
  <dcterms:created xsi:type="dcterms:W3CDTF">2023-07-05T05:09:03Z</dcterms:created>
  <dcterms:modified xsi:type="dcterms:W3CDTF">2023-07-05T05:11:53Z</dcterms:modified>
</cp:coreProperties>
</file>